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Lexend SemiBold"/>
      <p:regular r:id="rId49"/>
      <p:bold r:id="rId50"/>
    </p:embeddedFont>
    <p:embeddedFont>
      <p:font typeface="Roboto Mono Medium"/>
      <p:regular r:id="rId51"/>
      <p:bold r:id="rId52"/>
      <p:italic r:id="rId53"/>
      <p:boldItalic r:id="rId54"/>
    </p:embeddedFont>
    <p:embeddedFont>
      <p:font typeface="Roboto"/>
      <p:regular r:id="rId55"/>
      <p:bold r:id="rId56"/>
      <p:italic r:id="rId57"/>
      <p:boldItalic r:id="rId58"/>
    </p:embeddedFont>
    <p:embeddedFont>
      <p:font typeface="Playfair Display"/>
      <p:bold r:id="rId59"/>
      <p:boldItalic r:id="rId60"/>
    </p:embeddedFont>
    <p:embeddedFont>
      <p:font typeface="Lora"/>
      <p:regular r:id="rId61"/>
      <p:bold r:id="rId62"/>
      <p:italic r:id="rId63"/>
      <p:boldItalic r:id="rId64"/>
    </p:embeddedFont>
    <p:embeddedFont>
      <p:font typeface="Roboto Mono"/>
      <p:regular r:id="rId65"/>
      <p:bold r:id="rId66"/>
      <p:italic r:id="rId67"/>
      <p:boldItalic r:id="rId68"/>
    </p:embeddedFont>
    <p:embeddedFont>
      <p:font typeface="Open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95CFC9-E0B9-46E9-A968-5E0BB0DFCBBC}">
  <a:tblStyle styleId="{BF95CFC9-E0B9-46E9-A968-5E0BB0DFCB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LexendSemiBol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2" Type="http://schemas.openxmlformats.org/officeDocument/2006/relationships/font" Target="fonts/OpenSans-bold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71" Type="http://schemas.openxmlformats.org/officeDocument/2006/relationships/font" Target="fonts/OpenSans-italic.fntdata"/><Relationship Id="rId70" Type="http://schemas.openxmlformats.org/officeDocument/2006/relationships/font" Target="fonts/OpenSans-bold.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ora-bold.fntdata"/><Relationship Id="rId61" Type="http://schemas.openxmlformats.org/officeDocument/2006/relationships/font" Target="fonts/Lora-regular.fntdata"/><Relationship Id="rId20" Type="http://schemas.openxmlformats.org/officeDocument/2006/relationships/slide" Target="slides/slide13.xml"/><Relationship Id="rId64" Type="http://schemas.openxmlformats.org/officeDocument/2006/relationships/font" Target="fonts/Lora-boldItalic.fntdata"/><Relationship Id="rId63" Type="http://schemas.openxmlformats.org/officeDocument/2006/relationships/font" Target="fonts/Lora-italic.fntdata"/><Relationship Id="rId22" Type="http://schemas.openxmlformats.org/officeDocument/2006/relationships/slide" Target="slides/slide15.xml"/><Relationship Id="rId66" Type="http://schemas.openxmlformats.org/officeDocument/2006/relationships/font" Target="fonts/RobotoMono-bold.fntdata"/><Relationship Id="rId21" Type="http://schemas.openxmlformats.org/officeDocument/2006/relationships/slide" Target="slides/slide14.xml"/><Relationship Id="rId65" Type="http://schemas.openxmlformats.org/officeDocument/2006/relationships/font" Target="fonts/RobotoMono-regular.fntdata"/><Relationship Id="rId24" Type="http://schemas.openxmlformats.org/officeDocument/2006/relationships/slide" Target="slides/slide17.xml"/><Relationship Id="rId68" Type="http://schemas.openxmlformats.org/officeDocument/2006/relationships/font" Target="fonts/RobotoMono-boldItalic.fntdata"/><Relationship Id="rId23" Type="http://schemas.openxmlformats.org/officeDocument/2006/relationships/slide" Target="slides/slide16.xml"/><Relationship Id="rId67" Type="http://schemas.openxmlformats.org/officeDocument/2006/relationships/font" Target="fonts/RobotoMono-italic.fntdata"/><Relationship Id="rId60" Type="http://schemas.openxmlformats.org/officeDocument/2006/relationships/font" Target="fonts/PlayfairDisplay-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OpenSans-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onoMedium-regular.fntdata"/><Relationship Id="rId50" Type="http://schemas.openxmlformats.org/officeDocument/2006/relationships/font" Target="fonts/LexendSemiBold-bold.fntdata"/><Relationship Id="rId53" Type="http://schemas.openxmlformats.org/officeDocument/2006/relationships/font" Target="fonts/RobotoMonoMedium-italic.fntdata"/><Relationship Id="rId52" Type="http://schemas.openxmlformats.org/officeDocument/2006/relationships/font" Target="fonts/RobotoMonoMedium-bold.fntdata"/><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font" Target="fonts/RobotoMonoMedium-boldItalic.fntdata"/><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59" Type="http://schemas.openxmlformats.org/officeDocument/2006/relationships/font" Target="fonts/PlayfairDisplay-bold.fntdata"/><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fda9496ef0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2fda9496ef0_5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da9496e6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g2fda9496e63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ff543d453e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2ff543d453e_1_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ffd2004192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ffd2004192_0_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ffd200419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2ffd2004192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ffd2004192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ffd2004192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fe0555e261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2fe0555e261_0_3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ff543d453e_1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2ff543d453e_1_6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fe0555e261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g2fe0555e261_0_2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ffd2004192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ffd2004192_0_3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ffd200419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ffd200419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ff543d45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g2ff543d453e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ffd2004192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ffd2004192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fe0555e261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fe0555e261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f543d453e_1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ff543d453e_1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e0555e261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2fe0555e261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ffd200419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g2ffd2004192_0_3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fe0555e26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g2fe0555e261_0_1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fe0555e26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sz="1000">
                <a:solidFill>
                  <a:schemeClr val="dk1"/>
                </a:solidFill>
                <a:highlight>
                  <a:schemeClr val="lt1"/>
                </a:highlight>
              </a:rPr>
              <a:t>Findings: </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lang="fr" sz="1000">
                <a:solidFill>
                  <a:schemeClr val="dk1"/>
                </a:solidFill>
                <a:highlight>
                  <a:schemeClr val="lt1"/>
                </a:highlight>
              </a:rPr>
              <a:t>The error rate of the test group was 25.69%, while the error rate of the control group was 31.37%.</a:t>
            </a:r>
            <a:endParaRPr sz="1000">
              <a:solidFill>
                <a:schemeClr val="dk1"/>
              </a:solidFill>
              <a:highlight>
                <a:schemeClr val="lt1"/>
              </a:highlight>
            </a:endParaRPr>
          </a:p>
          <a:p>
            <a:pPr indent="0" lvl="0" marL="0" rtl="0" algn="l">
              <a:lnSpc>
                <a:spcPct val="115000"/>
              </a:lnSpc>
              <a:spcBef>
                <a:spcPts val="0"/>
              </a:spcBef>
              <a:spcAft>
                <a:spcPts val="0"/>
              </a:spcAft>
              <a:buClr>
                <a:schemeClr val="dk1"/>
              </a:buClr>
              <a:buSzPts val="1100"/>
              <a:buFont typeface="Arial"/>
              <a:buNone/>
            </a:pPr>
            <a:r>
              <a:rPr lang="fr" sz="1000">
                <a:solidFill>
                  <a:schemeClr val="dk1"/>
                </a:solidFill>
                <a:highlight>
                  <a:schemeClr val="lt1"/>
                </a:highlight>
              </a:rPr>
              <a:t>The improvement of error rate in the test group was 22.11%.</a:t>
            </a:r>
            <a:endParaRPr sz="1000">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34" name="Google Shape;534;g2fe0555e261_0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ff543d453e_3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000">
                <a:solidFill>
                  <a:schemeClr val="dk1"/>
                </a:solidFill>
                <a:highlight>
                  <a:schemeClr val="lt1"/>
                </a:highlight>
              </a:rPr>
              <a:t>Findings: </a:t>
            </a:r>
            <a:endParaRPr sz="1000">
              <a:solidFill>
                <a:schemeClr val="dk1"/>
              </a:solidFill>
              <a:highlight>
                <a:schemeClr val="lt1"/>
              </a:highlight>
            </a:endParaRPr>
          </a:p>
          <a:p>
            <a:pPr indent="0" lvl="0" marL="0" rtl="0" algn="l">
              <a:spcBef>
                <a:spcPts val="0"/>
              </a:spcBef>
              <a:spcAft>
                <a:spcPts val="0"/>
              </a:spcAft>
              <a:buNone/>
            </a:pPr>
            <a:r>
              <a:t/>
            </a:r>
            <a:endParaRPr sz="1000">
              <a:solidFill>
                <a:schemeClr val="dk1"/>
              </a:solidFill>
              <a:highlight>
                <a:schemeClr val="lt1"/>
              </a:highlight>
            </a:endParaRPr>
          </a:p>
          <a:p>
            <a:pPr indent="0" lvl="0" marL="0" rtl="0" algn="l">
              <a:spcBef>
                <a:spcPts val="0"/>
              </a:spcBef>
              <a:spcAft>
                <a:spcPts val="0"/>
              </a:spcAft>
              <a:buNone/>
            </a:pPr>
            <a:r>
              <a:rPr lang="fr" sz="1000">
                <a:solidFill>
                  <a:schemeClr val="dk1"/>
                </a:solidFill>
                <a:highlight>
                  <a:schemeClr val="lt1"/>
                </a:highlight>
              </a:rPr>
              <a:t>The error rate of the test group was 25.69%, while the error rate of the control group was 31.37%.</a:t>
            </a:r>
            <a:endParaRPr sz="1000">
              <a:solidFill>
                <a:schemeClr val="dk1"/>
              </a:solidFill>
              <a:highlight>
                <a:schemeClr val="lt1"/>
              </a:highlight>
            </a:endParaRPr>
          </a:p>
          <a:p>
            <a:pPr indent="0" lvl="0" marL="0" rtl="0" algn="l">
              <a:lnSpc>
                <a:spcPct val="115000"/>
              </a:lnSpc>
              <a:spcBef>
                <a:spcPts val="0"/>
              </a:spcBef>
              <a:spcAft>
                <a:spcPts val="0"/>
              </a:spcAft>
              <a:buNone/>
            </a:pPr>
            <a:r>
              <a:rPr lang="fr" sz="1000">
                <a:solidFill>
                  <a:schemeClr val="dk1"/>
                </a:solidFill>
                <a:highlight>
                  <a:schemeClr val="lt1"/>
                </a:highlight>
              </a:rPr>
              <a:t>The improvement of error rate in the test group was 22.11%.</a:t>
            </a:r>
            <a:endParaRPr sz="1000">
              <a:solidFill>
                <a:schemeClr val="dk1"/>
              </a:solidFill>
              <a:highlight>
                <a:schemeClr val="lt1"/>
              </a:highlight>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548" name="Google Shape;548;g2ff543d453e_3_6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ff543d453e_1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2ff543d453e_1_5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ff543d453e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2ff543d453e_1_5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ff543d453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g2ff543d453e_1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ff543d453e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2ff543d453e_1_5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ff543d453e_1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2ff543d453e_1_4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ff543d453e_1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g2ff543d453e_1_4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ff543d453e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2ff543d453e_1_4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ff543d453e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2ff543d453e_1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ffd200419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2ffd2004192_0_1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ff543d453e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2ff543d453e_1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ffd2004192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rebuchet MS"/>
              <a:buChar char="●"/>
            </a:pPr>
            <a:r>
              <a:rPr lang="fr" sz="1600">
                <a:solidFill>
                  <a:schemeClr val="dk1"/>
                </a:solidFill>
                <a:latin typeface="Trebuchet MS"/>
                <a:ea typeface="Trebuchet MS"/>
                <a:cs typeface="Trebuchet MS"/>
                <a:sym typeface="Trebuchet MS"/>
              </a:rPr>
              <a:t>UI developer is recommended to still look into ways how to improve UI to make the onboarding process faster since target of -5% is missed by 1.4%;</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fr" sz="1600">
                <a:solidFill>
                  <a:schemeClr val="dk1"/>
                </a:solidFill>
                <a:latin typeface="Trebuchet MS"/>
                <a:ea typeface="Trebuchet MS"/>
                <a:cs typeface="Trebuchet MS"/>
                <a:sym typeface="Trebuchet MS"/>
              </a:rPr>
              <a:t>Step 2 causes more errors in the new UI than the old;</a:t>
            </a:r>
            <a:endParaRPr/>
          </a:p>
        </p:txBody>
      </p:sp>
      <p:sp>
        <p:nvSpPr>
          <p:cNvPr id="727" name="Google Shape;727;g2ffd2004192_0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ffd2004192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rebuchet MS"/>
              <a:buChar char="●"/>
            </a:pPr>
            <a:r>
              <a:rPr lang="fr" sz="1600">
                <a:solidFill>
                  <a:schemeClr val="dk1"/>
                </a:solidFill>
                <a:latin typeface="Trebuchet MS"/>
                <a:ea typeface="Trebuchet MS"/>
                <a:cs typeface="Trebuchet MS"/>
                <a:sym typeface="Trebuchet MS"/>
              </a:rPr>
              <a:t>UI developer is recommended to still look into ways how to improve UI to make the onboarding process faster since target of -5% is missed by 1.4%;</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fr" sz="1600">
                <a:solidFill>
                  <a:schemeClr val="dk1"/>
                </a:solidFill>
                <a:latin typeface="Trebuchet MS"/>
                <a:ea typeface="Trebuchet MS"/>
                <a:cs typeface="Trebuchet MS"/>
                <a:sym typeface="Trebuchet MS"/>
              </a:rPr>
              <a:t>Step 2 causes more errors in the new UI than the old;</a:t>
            </a:r>
            <a:endParaRPr/>
          </a:p>
        </p:txBody>
      </p:sp>
      <p:sp>
        <p:nvSpPr>
          <p:cNvPr id="748" name="Google Shape;748;g2ffd2004192_0_2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ffd2004192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rebuchet MS"/>
              <a:buChar char="●"/>
            </a:pPr>
            <a:r>
              <a:rPr lang="fr" sz="1600">
                <a:solidFill>
                  <a:schemeClr val="dk1"/>
                </a:solidFill>
                <a:latin typeface="Trebuchet MS"/>
                <a:ea typeface="Trebuchet MS"/>
                <a:cs typeface="Trebuchet MS"/>
                <a:sym typeface="Trebuchet MS"/>
              </a:rPr>
              <a:t>UI developer is recommended to still look into ways how to improve UI to make the onboarding process faster since target of -5% is missed by 1.4%;</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fr" sz="1600">
                <a:solidFill>
                  <a:schemeClr val="dk1"/>
                </a:solidFill>
                <a:latin typeface="Trebuchet MS"/>
                <a:ea typeface="Trebuchet MS"/>
                <a:cs typeface="Trebuchet MS"/>
                <a:sym typeface="Trebuchet MS"/>
              </a:rPr>
              <a:t>Step 2 causes more errors in the new UI than the old;</a:t>
            </a:r>
            <a:endParaRPr/>
          </a:p>
        </p:txBody>
      </p:sp>
      <p:sp>
        <p:nvSpPr>
          <p:cNvPr id="776" name="Google Shape;776;g2ffd2004192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ffd20041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ffd20041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ffd2004192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rebuchet MS"/>
              <a:buChar char="●"/>
            </a:pPr>
            <a:r>
              <a:rPr lang="fr" sz="1600">
                <a:solidFill>
                  <a:schemeClr val="dk1"/>
                </a:solidFill>
                <a:latin typeface="Trebuchet MS"/>
                <a:ea typeface="Trebuchet MS"/>
                <a:cs typeface="Trebuchet MS"/>
                <a:sym typeface="Trebuchet MS"/>
              </a:rPr>
              <a:t>UI developer is recommended to still look into ways how to improve UI to make the onboarding process faster since target of -5% is missed by 1.4%;</a:t>
            </a:r>
            <a:endParaRPr sz="1600">
              <a:solidFill>
                <a:schemeClr val="dk1"/>
              </a:solidFill>
              <a:latin typeface="Trebuchet MS"/>
              <a:ea typeface="Trebuchet MS"/>
              <a:cs typeface="Trebuchet MS"/>
              <a:sym typeface="Trebuchet MS"/>
            </a:endParaRPr>
          </a:p>
          <a:p>
            <a:pPr indent="0" lvl="0" marL="457200" rtl="0" algn="l">
              <a:spcBef>
                <a:spcPts val="0"/>
              </a:spcBef>
              <a:spcAft>
                <a:spcPts val="0"/>
              </a:spcAft>
              <a:buNone/>
            </a:pPr>
            <a:r>
              <a:t/>
            </a:r>
            <a:endParaRPr sz="1600">
              <a:solidFill>
                <a:schemeClr val="dk1"/>
              </a:solidFill>
              <a:latin typeface="Trebuchet MS"/>
              <a:ea typeface="Trebuchet MS"/>
              <a:cs typeface="Trebuchet MS"/>
              <a:sym typeface="Trebuchet MS"/>
            </a:endParaRPr>
          </a:p>
          <a:p>
            <a:pPr indent="-330200" lvl="0" marL="457200" rtl="0" algn="l">
              <a:spcBef>
                <a:spcPts val="0"/>
              </a:spcBef>
              <a:spcAft>
                <a:spcPts val="0"/>
              </a:spcAft>
              <a:buClr>
                <a:schemeClr val="dk1"/>
              </a:buClr>
              <a:buSzPts val="1600"/>
              <a:buFont typeface="Trebuchet MS"/>
              <a:buChar char="●"/>
            </a:pPr>
            <a:r>
              <a:rPr lang="fr" sz="1600">
                <a:solidFill>
                  <a:schemeClr val="dk1"/>
                </a:solidFill>
                <a:latin typeface="Trebuchet MS"/>
                <a:ea typeface="Trebuchet MS"/>
                <a:cs typeface="Trebuchet MS"/>
                <a:sym typeface="Trebuchet MS"/>
              </a:rPr>
              <a:t>Step 2 causes more errors in the new UI than the old;</a:t>
            </a:r>
            <a:endParaRPr/>
          </a:p>
        </p:txBody>
      </p:sp>
      <p:sp>
        <p:nvSpPr>
          <p:cNvPr id="808" name="Google Shape;808;g2ffd2004192_0_1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fe0555e261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2fe0555e261_0_2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ffd20041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ffd20041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ff543d453e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ff543d453e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ffd2004192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ffd2004192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ff543d453e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ff543d453e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ff543d453e_1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2ff543d453e_1_1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2.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20.png"/><Relationship Id="rId6"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2.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6.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grpSp>
        <p:nvGrpSpPr>
          <p:cNvPr id="129" name="Google Shape;129;p25"/>
          <p:cNvGrpSpPr/>
          <p:nvPr/>
        </p:nvGrpSpPr>
        <p:grpSpPr>
          <a:xfrm rot="5400000">
            <a:off x="-1964318" y="1964341"/>
            <a:ext cx="5143398" cy="1214716"/>
            <a:chOff x="0" y="-38100"/>
            <a:chExt cx="2709333" cy="639863"/>
          </a:xfrm>
        </p:grpSpPr>
        <p:sp>
          <p:nvSpPr>
            <p:cNvPr id="130" name="Google Shape;130;p25"/>
            <p:cNvSpPr/>
            <p:nvPr/>
          </p:nvSpPr>
          <p:spPr>
            <a:xfrm>
              <a:off x="0" y="0"/>
              <a:ext cx="2709333" cy="601763"/>
            </a:xfrm>
            <a:custGeom>
              <a:rect b="b" l="l" r="r" t="t"/>
              <a:pathLst>
                <a:path extrusionOk="0" h="601763" w="2709333">
                  <a:moveTo>
                    <a:pt x="0" y="0"/>
                  </a:moveTo>
                  <a:lnTo>
                    <a:pt x="2709333" y="0"/>
                  </a:lnTo>
                  <a:lnTo>
                    <a:pt x="2709333" y="601763"/>
                  </a:lnTo>
                  <a:lnTo>
                    <a:pt x="0" y="601763"/>
                  </a:lnTo>
                  <a:close/>
                </a:path>
              </a:pathLst>
            </a:custGeom>
            <a:solidFill>
              <a:srgbClr val="E6E6E6"/>
            </a:solidFill>
            <a:ln>
              <a:noFill/>
            </a:ln>
          </p:spPr>
        </p:sp>
        <p:sp>
          <p:nvSpPr>
            <p:cNvPr id="131" name="Google Shape;131;p25"/>
            <p:cNvSpPr txBox="1"/>
            <p:nvPr/>
          </p:nvSpPr>
          <p:spPr>
            <a:xfrm>
              <a:off x="0" y="-38100"/>
              <a:ext cx="2709333" cy="639863"/>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32" name="Google Shape;132;p25"/>
          <p:cNvGrpSpPr/>
          <p:nvPr/>
        </p:nvGrpSpPr>
        <p:grpSpPr>
          <a:xfrm>
            <a:off x="460840" y="1410971"/>
            <a:ext cx="4455450" cy="2838937"/>
            <a:chOff x="0" y="-19050"/>
            <a:chExt cx="11881200" cy="7570500"/>
          </a:xfrm>
        </p:grpSpPr>
        <p:sp>
          <p:nvSpPr>
            <p:cNvPr id="133" name="Google Shape;133;p25"/>
            <p:cNvSpPr txBox="1"/>
            <p:nvPr/>
          </p:nvSpPr>
          <p:spPr>
            <a:xfrm>
              <a:off x="0" y="-19050"/>
              <a:ext cx="11881200" cy="7570500"/>
            </a:xfrm>
            <a:prstGeom prst="rect">
              <a:avLst/>
            </a:prstGeom>
            <a:noFill/>
            <a:ln>
              <a:noFill/>
            </a:ln>
          </p:spPr>
          <p:txBody>
            <a:bodyPr anchorCtr="0" anchor="t" bIns="0" lIns="0" spcFirstLastPara="1" rIns="0" wrap="square" tIns="0">
              <a:spAutoFit/>
            </a:bodyPr>
            <a:lstStyle/>
            <a:p>
              <a:pPr indent="0" lvl="0" marL="0" marR="0" rtl="0" algn="l">
                <a:lnSpc>
                  <a:spcPct val="122000"/>
                </a:lnSpc>
                <a:spcBef>
                  <a:spcPts val="0"/>
                </a:spcBef>
                <a:spcAft>
                  <a:spcPts val="0"/>
                </a:spcAft>
                <a:buNone/>
              </a:pPr>
              <a:r>
                <a:rPr b="1" lang="fr" sz="5100">
                  <a:solidFill>
                    <a:srgbClr val="BB1808"/>
                  </a:solidFill>
                  <a:latin typeface="Playfair Display"/>
                  <a:ea typeface="Playfair Display"/>
                  <a:cs typeface="Playfair Display"/>
                  <a:sym typeface="Playfair Display"/>
                </a:rPr>
                <a:t>Vanguard</a:t>
              </a:r>
              <a:endParaRPr b="1" sz="5100">
                <a:solidFill>
                  <a:srgbClr val="BB1808"/>
                </a:solidFill>
                <a:latin typeface="Playfair Display"/>
                <a:ea typeface="Playfair Display"/>
                <a:cs typeface="Playfair Display"/>
                <a:sym typeface="Playfair Display"/>
              </a:endParaRPr>
            </a:p>
            <a:p>
              <a:pPr indent="0" lvl="0" marL="0" marR="0" rtl="0" algn="l">
                <a:lnSpc>
                  <a:spcPct val="122000"/>
                </a:lnSpc>
                <a:spcBef>
                  <a:spcPts val="0"/>
                </a:spcBef>
                <a:spcAft>
                  <a:spcPts val="0"/>
                </a:spcAft>
                <a:buNone/>
              </a:pPr>
              <a:r>
                <a:rPr b="1" lang="fr" sz="5100">
                  <a:solidFill>
                    <a:srgbClr val="BB1808"/>
                  </a:solidFill>
                  <a:latin typeface="Playfair Display"/>
                  <a:ea typeface="Playfair Display"/>
                  <a:cs typeface="Playfair Display"/>
                  <a:sym typeface="Playfair Display"/>
                </a:rPr>
                <a:t>project</a:t>
              </a:r>
              <a:endParaRPr b="1" sz="5100">
                <a:solidFill>
                  <a:srgbClr val="BB1808"/>
                </a:solidFill>
                <a:latin typeface="Playfair Display"/>
                <a:ea typeface="Playfair Display"/>
                <a:cs typeface="Playfair Display"/>
                <a:sym typeface="Playfair Display"/>
              </a:endParaRPr>
            </a:p>
            <a:p>
              <a:pPr indent="0" lvl="0" marL="0" marR="0" rtl="0" algn="l">
                <a:lnSpc>
                  <a:spcPct val="122000"/>
                </a:lnSpc>
                <a:spcBef>
                  <a:spcPts val="0"/>
                </a:spcBef>
                <a:spcAft>
                  <a:spcPts val="0"/>
                </a:spcAft>
                <a:buNone/>
              </a:pPr>
              <a:r>
                <a:t/>
              </a:r>
              <a:endParaRPr b="1" sz="6000">
                <a:latin typeface="Playfair Display"/>
                <a:ea typeface="Playfair Display"/>
                <a:cs typeface="Playfair Display"/>
                <a:sym typeface="Playfair Display"/>
              </a:endParaRPr>
            </a:p>
          </p:txBody>
        </p:sp>
        <p:sp>
          <p:nvSpPr>
            <p:cNvPr id="134" name="Google Shape;134;p25"/>
            <p:cNvSpPr txBox="1"/>
            <p:nvPr/>
          </p:nvSpPr>
          <p:spPr>
            <a:xfrm>
              <a:off x="142693" y="5213092"/>
              <a:ext cx="87663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fr" sz="1200">
                  <a:latin typeface="Open Sans"/>
                  <a:ea typeface="Open Sans"/>
                  <a:cs typeface="Open Sans"/>
                  <a:sym typeface="Open Sans"/>
                </a:rPr>
                <a:t>Maurits Siemonsma  -  To Van Cao</a:t>
              </a:r>
              <a:endParaRPr sz="700"/>
            </a:p>
          </p:txBody>
        </p:sp>
        <p:cxnSp>
          <p:nvCxnSpPr>
            <p:cNvPr id="135" name="Google Shape;135;p25"/>
            <p:cNvCxnSpPr/>
            <p:nvPr/>
          </p:nvCxnSpPr>
          <p:spPr>
            <a:xfrm>
              <a:off x="142693" y="6127322"/>
              <a:ext cx="2390922" cy="0"/>
            </a:xfrm>
            <a:prstGeom prst="straightConnector1">
              <a:avLst/>
            </a:prstGeom>
            <a:noFill/>
            <a:ln cap="flat" cmpd="sng" w="50800">
              <a:solidFill>
                <a:srgbClr val="5B5B5B"/>
              </a:solidFill>
              <a:prstDash val="solid"/>
              <a:round/>
              <a:headEnd len="sm" w="sm" type="none"/>
              <a:tailEnd len="sm" w="sm" type="none"/>
            </a:ln>
          </p:spPr>
        </p:cxnSp>
      </p:grpSp>
      <p:grpSp>
        <p:nvGrpSpPr>
          <p:cNvPr id="136" name="Google Shape;136;p25"/>
          <p:cNvGrpSpPr/>
          <p:nvPr/>
        </p:nvGrpSpPr>
        <p:grpSpPr>
          <a:xfrm rot="5400000">
            <a:off x="5112521" y="525430"/>
            <a:ext cx="3919057" cy="4042698"/>
            <a:chOff x="0" y="-38100"/>
            <a:chExt cx="2167500" cy="2129529"/>
          </a:xfrm>
        </p:grpSpPr>
        <p:sp>
          <p:nvSpPr>
            <p:cNvPr id="137" name="Google Shape;137;p25"/>
            <p:cNvSpPr/>
            <p:nvPr/>
          </p:nvSpPr>
          <p:spPr>
            <a:xfrm>
              <a:off x="0" y="0"/>
              <a:ext cx="2167467" cy="2091429"/>
            </a:xfrm>
            <a:custGeom>
              <a:rect b="b" l="l" r="r" t="t"/>
              <a:pathLst>
                <a:path extrusionOk="0" h="2091429" w="2167467">
                  <a:moveTo>
                    <a:pt x="0" y="0"/>
                  </a:moveTo>
                  <a:lnTo>
                    <a:pt x="2167467" y="0"/>
                  </a:lnTo>
                  <a:lnTo>
                    <a:pt x="2167467" y="2091429"/>
                  </a:lnTo>
                  <a:lnTo>
                    <a:pt x="0" y="2091429"/>
                  </a:lnTo>
                  <a:close/>
                </a:path>
              </a:pathLst>
            </a:custGeom>
            <a:solidFill>
              <a:srgbClr val="E6E6E6"/>
            </a:solidFill>
            <a:ln>
              <a:noFill/>
            </a:ln>
          </p:spPr>
        </p:sp>
        <p:sp>
          <p:nvSpPr>
            <p:cNvPr id="138" name="Google Shape;138;p25"/>
            <p:cNvSpPr txBox="1"/>
            <p:nvPr/>
          </p:nvSpPr>
          <p:spPr>
            <a:xfrm>
              <a:off x="0" y="-38100"/>
              <a:ext cx="2167500" cy="2129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139" name="Google Shape;139;p25"/>
          <p:cNvPicPr preferRelativeResize="0"/>
          <p:nvPr/>
        </p:nvPicPr>
        <p:blipFill>
          <a:blip r:embed="rId3">
            <a:alphaModFix/>
          </a:blip>
          <a:stretch>
            <a:fillRect/>
          </a:stretch>
        </p:blipFill>
        <p:spPr>
          <a:xfrm>
            <a:off x="5203198" y="1018973"/>
            <a:ext cx="3940799" cy="3799625"/>
          </a:xfrm>
          <a:prstGeom prst="rect">
            <a:avLst/>
          </a:prstGeom>
          <a:noFill/>
          <a:ln>
            <a:noFill/>
          </a:ln>
        </p:spPr>
      </p:pic>
      <p:sp>
        <p:nvSpPr>
          <p:cNvPr id="140" name="Google Shape;140;p25"/>
          <p:cNvSpPr txBox="1"/>
          <p:nvPr/>
        </p:nvSpPr>
        <p:spPr>
          <a:xfrm>
            <a:off x="451350" y="357125"/>
            <a:ext cx="35217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100">
                <a:solidFill>
                  <a:schemeClr val="dk1"/>
                </a:solidFill>
                <a:latin typeface="Lexend SemiBold"/>
                <a:ea typeface="Lexend SemiBold"/>
                <a:cs typeface="Lexend SemiBold"/>
                <a:sym typeface="Lexend SemiBold"/>
              </a:rPr>
              <a:t>M-TV Research presents:</a:t>
            </a:r>
            <a:endParaRPr sz="2100">
              <a:solidFill>
                <a:schemeClr val="dk1"/>
              </a:solidFill>
              <a:latin typeface="Lexend SemiBold"/>
              <a:ea typeface="Lexend SemiBold"/>
              <a:cs typeface="Lexend SemiBold"/>
              <a:sym typeface="Lexend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pSp>
        <p:nvGrpSpPr>
          <p:cNvPr id="248" name="Google Shape;248;p34"/>
          <p:cNvGrpSpPr/>
          <p:nvPr/>
        </p:nvGrpSpPr>
        <p:grpSpPr>
          <a:xfrm rot="5400000">
            <a:off x="498539" y="-424077"/>
            <a:ext cx="1249759" cy="1592214"/>
            <a:chOff x="0" y="-38100"/>
            <a:chExt cx="1033200" cy="836115"/>
          </a:xfrm>
        </p:grpSpPr>
        <p:sp>
          <p:nvSpPr>
            <p:cNvPr id="249" name="Google Shape;249;p34"/>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250" name="Google Shape;250;p34"/>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1" name="Google Shape;251;p34"/>
          <p:cNvSpPr txBox="1"/>
          <p:nvPr/>
        </p:nvSpPr>
        <p:spPr>
          <a:xfrm>
            <a:off x="5858175" y="366025"/>
            <a:ext cx="3015600" cy="10749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rPr lang="fr" sz="900">
                <a:latin typeface="Lora"/>
                <a:ea typeface="Lora"/>
                <a:cs typeface="Lora"/>
                <a:sym typeface="Lora"/>
              </a:rPr>
              <a:t>Sample group Control &amp; Test are balanced :</a:t>
            </a:r>
            <a:endParaRPr sz="900">
              <a:latin typeface="Lora"/>
              <a:ea typeface="Lora"/>
              <a:cs typeface="Lora"/>
              <a:sym typeface="Lora"/>
            </a:endParaRPr>
          </a:p>
          <a:p>
            <a:pPr indent="-285750" lvl="0" marL="457200" marR="0" rtl="0" algn="l">
              <a:lnSpc>
                <a:spcPct val="169000"/>
              </a:lnSpc>
              <a:spcBef>
                <a:spcPts val="0"/>
              </a:spcBef>
              <a:spcAft>
                <a:spcPts val="0"/>
              </a:spcAft>
              <a:buSzPts val="900"/>
              <a:buFont typeface="Lora"/>
              <a:buChar char="●"/>
            </a:pPr>
            <a:r>
              <a:rPr lang="fr" sz="900">
                <a:latin typeface="Lora"/>
                <a:ea typeface="Lora"/>
                <a:cs typeface="Lora"/>
                <a:sym typeface="Lora"/>
              </a:rPr>
              <a:t>age wise</a:t>
            </a:r>
            <a:endParaRPr sz="900">
              <a:latin typeface="Lora"/>
              <a:ea typeface="Lora"/>
              <a:cs typeface="Lora"/>
              <a:sym typeface="Lora"/>
            </a:endParaRPr>
          </a:p>
          <a:p>
            <a:pPr indent="-285750" lvl="0" marL="457200" marR="0" rtl="0" algn="l">
              <a:lnSpc>
                <a:spcPct val="169000"/>
              </a:lnSpc>
              <a:spcBef>
                <a:spcPts val="0"/>
              </a:spcBef>
              <a:spcAft>
                <a:spcPts val="0"/>
              </a:spcAft>
              <a:buSzPts val="900"/>
              <a:buFont typeface="Lora"/>
              <a:buChar char="●"/>
            </a:pPr>
            <a:r>
              <a:rPr lang="fr" sz="900">
                <a:latin typeface="Lora"/>
                <a:ea typeface="Lora"/>
                <a:cs typeface="Lora"/>
                <a:sym typeface="Lora"/>
              </a:rPr>
              <a:t>tenure wise</a:t>
            </a:r>
            <a:endParaRPr sz="900">
              <a:latin typeface="Lora"/>
              <a:ea typeface="Lora"/>
              <a:cs typeface="Lora"/>
              <a:sym typeface="Lora"/>
            </a:endParaRPr>
          </a:p>
          <a:p>
            <a:pPr indent="-285750" lvl="0" marL="457200" marR="0" rtl="0" algn="l">
              <a:lnSpc>
                <a:spcPct val="169000"/>
              </a:lnSpc>
              <a:spcBef>
                <a:spcPts val="0"/>
              </a:spcBef>
              <a:spcAft>
                <a:spcPts val="0"/>
              </a:spcAft>
              <a:buSzPts val="900"/>
              <a:buFont typeface="Lora"/>
              <a:buChar char="●"/>
            </a:pPr>
            <a:r>
              <a:rPr lang="fr" sz="900">
                <a:latin typeface="Lora"/>
                <a:ea typeface="Lora"/>
                <a:cs typeface="Lora"/>
                <a:sym typeface="Lora"/>
              </a:rPr>
              <a:t>participants wise</a:t>
            </a:r>
            <a:endParaRPr sz="900">
              <a:latin typeface="Lora"/>
              <a:ea typeface="Lora"/>
              <a:cs typeface="Lora"/>
              <a:sym typeface="Lora"/>
            </a:endParaRPr>
          </a:p>
          <a:p>
            <a:pPr indent="-285750" lvl="0" marL="457200" marR="0" rtl="0" algn="l">
              <a:lnSpc>
                <a:spcPct val="169000"/>
              </a:lnSpc>
              <a:spcBef>
                <a:spcPts val="0"/>
              </a:spcBef>
              <a:spcAft>
                <a:spcPts val="0"/>
              </a:spcAft>
              <a:buSzPts val="900"/>
              <a:buFont typeface="Lora"/>
              <a:buChar char="●"/>
            </a:pPr>
            <a:r>
              <a:rPr b="1" lang="fr" sz="900">
                <a:latin typeface="Lora"/>
                <a:ea typeface="Lora"/>
                <a:cs typeface="Lora"/>
                <a:sym typeface="Lora"/>
              </a:rPr>
              <a:t>UI design will be the only variating factor</a:t>
            </a:r>
            <a:endParaRPr b="1" sz="900">
              <a:latin typeface="Lora"/>
              <a:ea typeface="Lora"/>
              <a:cs typeface="Lora"/>
              <a:sym typeface="Lora"/>
            </a:endParaRPr>
          </a:p>
        </p:txBody>
      </p:sp>
      <p:sp>
        <p:nvSpPr>
          <p:cNvPr id="252" name="Google Shape;252;p34"/>
          <p:cNvSpPr txBox="1"/>
          <p:nvPr/>
        </p:nvSpPr>
        <p:spPr>
          <a:xfrm>
            <a:off x="514350" y="305675"/>
            <a:ext cx="4683600" cy="4311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800">
                <a:solidFill>
                  <a:srgbClr val="BB1808"/>
                </a:solidFill>
                <a:latin typeface="Playfair Display"/>
                <a:ea typeface="Playfair Display"/>
                <a:cs typeface="Playfair Display"/>
                <a:sym typeface="Playfair Display"/>
              </a:rPr>
              <a:t>Sample groups presentation</a:t>
            </a:r>
            <a:endParaRPr sz="300">
              <a:solidFill>
                <a:srgbClr val="BB1808"/>
              </a:solidFill>
            </a:endParaRPr>
          </a:p>
        </p:txBody>
      </p:sp>
      <p:pic>
        <p:nvPicPr>
          <p:cNvPr id="253" name="Google Shape;253;p34"/>
          <p:cNvPicPr preferRelativeResize="0"/>
          <p:nvPr/>
        </p:nvPicPr>
        <p:blipFill>
          <a:blip r:embed="rId3">
            <a:alphaModFix/>
          </a:blip>
          <a:stretch>
            <a:fillRect/>
          </a:stretch>
        </p:blipFill>
        <p:spPr>
          <a:xfrm>
            <a:off x="1126238" y="1812238"/>
            <a:ext cx="6586726" cy="3219376"/>
          </a:xfrm>
          <a:prstGeom prst="rect">
            <a:avLst/>
          </a:prstGeom>
          <a:noFill/>
          <a:ln>
            <a:noFill/>
          </a:ln>
        </p:spPr>
      </p:pic>
      <p:sp>
        <p:nvSpPr>
          <p:cNvPr id="254" name="Google Shape;254;p34"/>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graphicFrame>
        <p:nvGraphicFramePr>
          <p:cNvPr id="255" name="Google Shape;255;p34"/>
          <p:cNvGraphicFramePr/>
          <p:nvPr/>
        </p:nvGraphicFramePr>
        <p:xfrm>
          <a:off x="364625" y="1084575"/>
          <a:ext cx="3000000" cy="3000000"/>
        </p:xfrm>
        <a:graphic>
          <a:graphicData uri="http://schemas.openxmlformats.org/drawingml/2006/table">
            <a:tbl>
              <a:tblPr>
                <a:noFill/>
                <a:tableStyleId>{BF95CFC9-E0B9-46E9-A968-5E0BB0DFCBBC}</a:tableStyleId>
              </a:tblPr>
              <a:tblGrid>
                <a:gridCol w="1081725"/>
                <a:gridCol w="1081725"/>
              </a:tblGrid>
              <a:tr h="220450">
                <a:tc>
                  <a:txBody>
                    <a:bodyPr/>
                    <a:lstStyle/>
                    <a:p>
                      <a:pPr indent="0" lvl="0" marL="0" rtl="0" algn="l">
                        <a:spcBef>
                          <a:spcPts val="0"/>
                        </a:spcBef>
                        <a:spcAft>
                          <a:spcPts val="0"/>
                        </a:spcAft>
                        <a:buNone/>
                      </a:pPr>
                      <a:r>
                        <a:rPr lang="fr" sz="900">
                          <a:latin typeface="Lora"/>
                          <a:ea typeface="Lora"/>
                          <a:cs typeface="Lora"/>
                          <a:sym typeface="Lora"/>
                        </a:rPr>
                        <a:t>Control</a:t>
                      </a:r>
                      <a:endParaRPr sz="9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Lora"/>
                          <a:ea typeface="Lora"/>
                          <a:cs typeface="Lora"/>
                          <a:sym typeface="Lora"/>
                        </a:rPr>
                        <a:t>26 K clients</a:t>
                      </a:r>
                      <a:endParaRPr sz="9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20450">
                <a:tc>
                  <a:txBody>
                    <a:bodyPr/>
                    <a:lstStyle/>
                    <a:p>
                      <a:pPr indent="0" lvl="0" marL="0" rtl="0" algn="l">
                        <a:spcBef>
                          <a:spcPts val="0"/>
                        </a:spcBef>
                        <a:spcAft>
                          <a:spcPts val="0"/>
                        </a:spcAft>
                        <a:buNone/>
                      </a:pPr>
                      <a:r>
                        <a:rPr lang="fr" sz="900">
                          <a:latin typeface="Lora"/>
                          <a:ea typeface="Lora"/>
                          <a:cs typeface="Lora"/>
                          <a:sym typeface="Lora"/>
                        </a:rPr>
                        <a:t>Test</a:t>
                      </a:r>
                      <a:endParaRPr sz="9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fr" sz="900">
                          <a:latin typeface="Lora"/>
                          <a:ea typeface="Lora"/>
                          <a:cs typeface="Lora"/>
                          <a:sym typeface="Lora"/>
                        </a:rPr>
                        <a:t>23 K clients</a:t>
                      </a:r>
                      <a:endParaRPr sz="9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56" name="Google Shape;256;p34"/>
          <p:cNvSpPr/>
          <p:nvPr/>
        </p:nvSpPr>
        <p:spPr>
          <a:xfrm>
            <a:off x="4730200" y="2074525"/>
            <a:ext cx="137100" cy="8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7" name="Google Shape;257;p34"/>
          <p:cNvSpPr/>
          <p:nvPr/>
        </p:nvSpPr>
        <p:spPr>
          <a:xfrm>
            <a:off x="4730200" y="4659350"/>
            <a:ext cx="137100" cy="248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grpSp>
        <p:nvGrpSpPr>
          <p:cNvPr id="262" name="Google Shape;262;p35"/>
          <p:cNvGrpSpPr/>
          <p:nvPr/>
        </p:nvGrpSpPr>
        <p:grpSpPr>
          <a:xfrm rot="5400000">
            <a:off x="632191" y="-607829"/>
            <a:ext cx="1180328" cy="1890289"/>
            <a:chOff x="0" y="-38100"/>
            <a:chExt cx="1033200" cy="836115"/>
          </a:xfrm>
        </p:grpSpPr>
        <p:sp>
          <p:nvSpPr>
            <p:cNvPr id="263" name="Google Shape;263;p35"/>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264" name="Google Shape;264;p35"/>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65" name="Google Shape;265;p35"/>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266" name="Google Shape;266;p35"/>
          <p:cNvSpPr txBox="1"/>
          <p:nvPr/>
        </p:nvSpPr>
        <p:spPr>
          <a:xfrm>
            <a:off x="514350" y="305665"/>
            <a:ext cx="37488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Hypothesis formed</a:t>
            </a:r>
            <a:endParaRPr sz="700">
              <a:solidFill>
                <a:srgbClr val="BB1808"/>
              </a:solidFill>
            </a:endParaRPr>
          </a:p>
        </p:txBody>
      </p:sp>
      <p:sp>
        <p:nvSpPr>
          <p:cNvPr id="267" name="Google Shape;267;p35"/>
          <p:cNvSpPr txBox="1"/>
          <p:nvPr/>
        </p:nvSpPr>
        <p:spPr>
          <a:xfrm>
            <a:off x="644800" y="1140775"/>
            <a:ext cx="3969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1</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Clr>
                <a:schemeClr val="dk1"/>
              </a:buClr>
              <a:buSzPts val="1100"/>
              <a:buFont typeface="Arial"/>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Clr>
                <a:schemeClr val="dk1"/>
              </a:buClr>
              <a:buSzPts val="1100"/>
              <a:buFont typeface="Arial"/>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Clr>
                <a:schemeClr val="dk1"/>
              </a:buClr>
              <a:buSzPts val="1100"/>
              <a:buFont typeface="Arial"/>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ctr">
              <a:lnSpc>
                <a:spcPct val="115000"/>
              </a:lnSpc>
              <a:spcBef>
                <a:spcPts val="0"/>
              </a:spcBef>
              <a:spcAft>
                <a:spcPts val="0"/>
              </a:spcAft>
              <a:buNone/>
            </a:pPr>
            <a:r>
              <a:t/>
            </a:r>
            <a:endParaRPr i="1" sz="1800">
              <a:solidFill>
                <a:schemeClr val="dk1"/>
              </a:solidFill>
              <a:latin typeface="Trebuchet MS"/>
              <a:ea typeface="Trebuchet MS"/>
              <a:cs typeface="Trebuchet MS"/>
              <a:sym typeface="Trebuchet MS"/>
            </a:endParaRPr>
          </a:p>
        </p:txBody>
      </p:sp>
      <p:pic>
        <p:nvPicPr>
          <p:cNvPr id="268" name="Google Shape;268;p35"/>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sp>
        <p:nvSpPr>
          <p:cNvPr id="269" name="Google Shape;269;p35"/>
          <p:cNvSpPr txBox="1"/>
          <p:nvPr/>
        </p:nvSpPr>
        <p:spPr>
          <a:xfrm>
            <a:off x="1065025" y="1697950"/>
            <a:ext cx="75816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higher completion rates</a:t>
            </a:r>
            <a:endParaRPr sz="1600">
              <a:solidFill>
                <a:schemeClr val="dk1"/>
              </a:solidFill>
              <a:latin typeface="Trebuchet MS"/>
              <a:ea typeface="Trebuchet MS"/>
              <a:cs typeface="Trebuchet MS"/>
              <a:sym typeface="Trebuchet MS"/>
            </a:endParaRPr>
          </a:p>
        </p:txBody>
      </p:sp>
      <p:sp>
        <p:nvSpPr>
          <p:cNvPr id="270" name="Google Shape;270;p35"/>
          <p:cNvSpPr txBox="1"/>
          <p:nvPr/>
        </p:nvSpPr>
        <p:spPr>
          <a:xfrm>
            <a:off x="1065025" y="3725850"/>
            <a:ext cx="53817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p:txBody>
      </p:sp>
      <p:sp>
        <p:nvSpPr>
          <p:cNvPr id="271" name="Google Shape;271;p35"/>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grpSp>
        <p:nvGrpSpPr>
          <p:cNvPr id="276" name="Google Shape;276;p36"/>
          <p:cNvGrpSpPr/>
          <p:nvPr/>
        </p:nvGrpSpPr>
        <p:grpSpPr>
          <a:xfrm rot="5400000">
            <a:off x="632191" y="-607829"/>
            <a:ext cx="1180328" cy="1890289"/>
            <a:chOff x="0" y="-38100"/>
            <a:chExt cx="1033200" cy="836115"/>
          </a:xfrm>
        </p:grpSpPr>
        <p:sp>
          <p:nvSpPr>
            <p:cNvPr id="277" name="Google Shape;277;p36"/>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278" name="Google Shape;278;p36"/>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79" name="Google Shape;279;p36"/>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280" name="Google Shape;280;p36"/>
          <p:cNvSpPr txBox="1"/>
          <p:nvPr/>
        </p:nvSpPr>
        <p:spPr>
          <a:xfrm>
            <a:off x="514350" y="305665"/>
            <a:ext cx="37488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Hypothesis formed</a:t>
            </a:r>
            <a:endParaRPr sz="700">
              <a:solidFill>
                <a:srgbClr val="BB1808"/>
              </a:solidFill>
            </a:endParaRPr>
          </a:p>
        </p:txBody>
      </p:sp>
      <p:sp>
        <p:nvSpPr>
          <p:cNvPr id="281" name="Google Shape;281;p36"/>
          <p:cNvSpPr txBox="1"/>
          <p:nvPr/>
        </p:nvSpPr>
        <p:spPr>
          <a:xfrm>
            <a:off x="644800" y="1140775"/>
            <a:ext cx="3969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1</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Clr>
                <a:schemeClr val="dk1"/>
              </a:buClr>
              <a:buSzPts val="1100"/>
              <a:buFont typeface="Arial"/>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2</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Clr>
                <a:schemeClr val="dk1"/>
              </a:buClr>
              <a:buSzPts val="1100"/>
              <a:buFont typeface="Arial"/>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Clr>
                <a:schemeClr val="dk1"/>
              </a:buClr>
              <a:buSzPts val="1100"/>
              <a:buFont typeface="Arial"/>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ctr">
              <a:lnSpc>
                <a:spcPct val="115000"/>
              </a:lnSpc>
              <a:spcBef>
                <a:spcPts val="0"/>
              </a:spcBef>
              <a:spcAft>
                <a:spcPts val="0"/>
              </a:spcAft>
              <a:buNone/>
            </a:pPr>
            <a:r>
              <a:t/>
            </a:r>
            <a:endParaRPr i="1" sz="1800">
              <a:solidFill>
                <a:schemeClr val="dk1"/>
              </a:solidFill>
              <a:latin typeface="Trebuchet MS"/>
              <a:ea typeface="Trebuchet MS"/>
              <a:cs typeface="Trebuchet MS"/>
              <a:sym typeface="Trebuchet MS"/>
            </a:endParaRPr>
          </a:p>
        </p:txBody>
      </p:sp>
      <p:pic>
        <p:nvPicPr>
          <p:cNvPr id="282" name="Google Shape;282;p36"/>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sp>
        <p:nvSpPr>
          <p:cNvPr id="283" name="Google Shape;283;p36"/>
          <p:cNvSpPr txBox="1"/>
          <p:nvPr/>
        </p:nvSpPr>
        <p:spPr>
          <a:xfrm>
            <a:off x="1065025" y="1697950"/>
            <a:ext cx="75816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higher completion rates</a:t>
            </a:r>
            <a:endParaRPr sz="1600">
              <a:solidFill>
                <a:schemeClr val="dk1"/>
              </a:solidFill>
              <a:latin typeface="Trebuchet MS"/>
              <a:ea typeface="Trebuchet MS"/>
              <a:cs typeface="Trebuchet MS"/>
              <a:sym typeface="Trebuchet MS"/>
            </a:endParaRPr>
          </a:p>
        </p:txBody>
      </p:sp>
      <p:sp>
        <p:nvSpPr>
          <p:cNvPr id="284" name="Google Shape;284;p36"/>
          <p:cNvSpPr txBox="1"/>
          <p:nvPr/>
        </p:nvSpPr>
        <p:spPr>
          <a:xfrm>
            <a:off x="1065025" y="2438063"/>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faster onboarding times</a:t>
            </a:r>
            <a:endParaRPr sz="1600">
              <a:solidFill>
                <a:schemeClr val="dk1"/>
              </a:solidFill>
              <a:latin typeface="Trebuchet MS"/>
              <a:ea typeface="Trebuchet MS"/>
              <a:cs typeface="Trebuchet MS"/>
              <a:sym typeface="Trebuchet MS"/>
            </a:endParaRPr>
          </a:p>
        </p:txBody>
      </p:sp>
      <p:sp>
        <p:nvSpPr>
          <p:cNvPr id="285" name="Google Shape;285;p36"/>
          <p:cNvSpPr txBox="1"/>
          <p:nvPr/>
        </p:nvSpPr>
        <p:spPr>
          <a:xfrm>
            <a:off x="1065025" y="3233250"/>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p:txBody>
      </p:sp>
      <p:sp>
        <p:nvSpPr>
          <p:cNvPr id="286" name="Google Shape;286;p36"/>
          <p:cNvSpPr txBox="1"/>
          <p:nvPr/>
        </p:nvSpPr>
        <p:spPr>
          <a:xfrm>
            <a:off x="1065025" y="3725850"/>
            <a:ext cx="53817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p:txBody>
      </p:sp>
      <p:sp>
        <p:nvSpPr>
          <p:cNvPr id="287" name="Google Shape;287;p36"/>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grpSp>
        <p:nvGrpSpPr>
          <p:cNvPr id="292" name="Google Shape;292;p37"/>
          <p:cNvGrpSpPr/>
          <p:nvPr/>
        </p:nvGrpSpPr>
        <p:grpSpPr>
          <a:xfrm rot="5400000">
            <a:off x="632191" y="-607829"/>
            <a:ext cx="1180328" cy="1890289"/>
            <a:chOff x="0" y="-38100"/>
            <a:chExt cx="1033200" cy="836115"/>
          </a:xfrm>
        </p:grpSpPr>
        <p:sp>
          <p:nvSpPr>
            <p:cNvPr id="293" name="Google Shape;293;p37"/>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294" name="Google Shape;294;p37"/>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5" name="Google Shape;295;p37"/>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296" name="Google Shape;296;p37"/>
          <p:cNvSpPr txBox="1"/>
          <p:nvPr/>
        </p:nvSpPr>
        <p:spPr>
          <a:xfrm>
            <a:off x="514350" y="305665"/>
            <a:ext cx="37488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Hypothesis formed</a:t>
            </a:r>
            <a:endParaRPr sz="700">
              <a:solidFill>
                <a:srgbClr val="BB1808"/>
              </a:solidFill>
            </a:endParaRPr>
          </a:p>
        </p:txBody>
      </p:sp>
      <p:sp>
        <p:nvSpPr>
          <p:cNvPr id="297" name="Google Shape;297;p37"/>
          <p:cNvSpPr txBox="1"/>
          <p:nvPr/>
        </p:nvSpPr>
        <p:spPr>
          <a:xfrm>
            <a:off x="644800" y="1140775"/>
            <a:ext cx="3969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1</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Clr>
                <a:schemeClr val="dk1"/>
              </a:buClr>
              <a:buSzPts val="1100"/>
              <a:buFont typeface="Arial"/>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2</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Clr>
                <a:schemeClr val="dk1"/>
              </a:buClr>
              <a:buSzPts val="1100"/>
              <a:buFont typeface="Arial"/>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Clr>
                <a:schemeClr val="dk1"/>
              </a:buClr>
              <a:buSzPts val="1100"/>
              <a:buFont typeface="Arial"/>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3</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Clr>
                <a:schemeClr val="dk1"/>
              </a:buClr>
              <a:buSzPts val="1100"/>
              <a:buFont typeface="Arial"/>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ctr">
              <a:lnSpc>
                <a:spcPct val="115000"/>
              </a:lnSpc>
              <a:spcBef>
                <a:spcPts val="0"/>
              </a:spcBef>
              <a:spcAft>
                <a:spcPts val="0"/>
              </a:spcAft>
              <a:buNone/>
            </a:pPr>
            <a:r>
              <a:t/>
            </a:r>
            <a:endParaRPr i="1" sz="1800">
              <a:solidFill>
                <a:schemeClr val="dk1"/>
              </a:solidFill>
              <a:latin typeface="Trebuchet MS"/>
              <a:ea typeface="Trebuchet MS"/>
              <a:cs typeface="Trebuchet MS"/>
              <a:sym typeface="Trebuchet MS"/>
            </a:endParaRPr>
          </a:p>
        </p:txBody>
      </p:sp>
      <p:pic>
        <p:nvPicPr>
          <p:cNvPr id="298" name="Google Shape;298;p37"/>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sp>
        <p:nvSpPr>
          <p:cNvPr id="299" name="Google Shape;299;p37"/>
          <p:cNvSpPr txBox="1"/>
          <p:nvPr/>
        </p:nvSpPr>
        <p:spPr>
          <a:xfrm>
            <a:off x="1065025" y="1697950"/>
            <a:ext cx="75816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higher completion rates </a:t>
            </a:r>
            <a:endParaRPr sz="1600">
              <a:solidFill>
                <a:schemeClr val="dk1"/>
              </a:solidFill>
              <a:latin typeface="Trebuchet MS"/>
              <a:ea typeface="Trebuchet MS"/>
              <a:cs typeface="Trebuchet MS"/>
              <a:sym typeface="Trebuchet MS"/>
            </a:endParaRPr>
          </a:p>
        </p:txBody>
      </p:sp>
      <p:sp>
        <p:nvSpPr>
          <p:cNvPr id="300" name="Google Shape;300;p37"/>
          <p:cNvSpPr txBox="1"/>
          <p:nvPr/>
        </p:nvSpPr>
        <p:spPr>
          <a:xfrm>
            <a:off x="1065025" y="2438063"/>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faster onboarding times</a:t>
            </a:r>
            <a:endParaRPr sz="1600">
              <a:solidFill>
                <a:schemeClr val="dk1"/>
              </a:solidFill>
              <a:latin typeface="Trebuchet MS"/>
              <a:ea typeface="Trebuchet MS"/>
              <a:cs typeface="Trebuchet MS"/>
              <a:sym typeface="Trebuchet MS"/>
            </a:endParaRPr>
          </a:p>
        </p:txBody>
      </p:sp>
      <p:sp>
        <p:nvSpPr>
          <p:cNvPr id="301" name="Google Shape;301;p37"/>
          <p:cNvSpPr txBox="1"/>
          <p:nvPr/>
        </p:nvSpPr>
        <p:spPr>
          <a:xfrm>
            <a:off x="1065025" y="3233250"/>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lower error rates</a:t>
            </a:r>
            <a:endParaRPr sz="1600">
              <a:solidFill>
                <a:schemeClr val="dk1"/>
              </a:solidFill>
              <a:latin typeface="Trebuchet MS"/>
              <a:ea typeface="Trebuchet MS"/>
              <a:cs typeface="Trebuchet MS"/>
              <a:sym typeface="Trebuchet MS"/>
            </a:endParaRPr>
          </a:p>
        </p:txBody>
      </p:sp>
      <p:sp>
        <p:nvSpPr>
          <p:cNvPr id="302" name="Google Shape;302;p37"/>
          <p:cNvSpPr txBox="1"/>
          <p:nvPr/>
        </p:nvSpPr>
        <p:spPr>
          <a:xfrm>
            <a:off x="1065025" y="3725850"/>
            <a:ext cx="53817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Trebuchet MS"/>
              <a:ea typeface="Trebuchet MS"/>
              <a:cs typeface="Trebuchet MS"/>
              <a:sym typeface="Trebuchet MS"/>
            </a:endParaRPr>
          </a:p>
        </p:txBody>
      </p:sp>
      <p:sp>
        <p:nvSpPr>
          <p:cNvPr id="303" name="Google Shape;303;p37"/>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grpSp>
        <p:nvGrpSpPr>
          <p:cNvPr id="308" name="Google Shape;308;p38"/>
          <p:cNvGrpSpPr/>
          <p:nvPr/>
        </p:nvGrpSpPr>
        <p:grpSpPr>
          <a:xfrm rot="5400000">
            <a:off x="421341" y="-397008"/>
            <a:ext cx="1269699" cy="1558017"/>
            <a:chOff x="0" y="-38100"/>
            <a:chExt cx="1033200" cy="836115"/>
          </a:xfrm>
        </p:grpSpPr>
        <p:sp>
          <p:nvSpPr>
            <p:cNvPr id="309" name="Google Shape;309;p38"/>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310" name="Google Shape;310;p38"/>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11" name="Google Shape;311;p38"/>
          <p:cNvSpPr txBox="1"/>
          <p:nvPr/>
        </p:nvSpPr>
        <p:spPr>
          <a:xfrm>
            <a:off x="514350" y="305675"/>
            <a:ext cx="4852800" cy="6165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700">
                <a:solidFill>
                  <a:srgbClr val="BB1808"/>
                </a:solidFill>
                <a:latin typeface="Playfair Display"/>
                <a:ea typeface="Playfair Display"/>
                <a:cs typeface="Playfair Display"/>
                <a:sym typeface="Playfair Display"/>
              </a:rPr>
              <a:t>H</a:t>
            </a:r>
            <a:r>
              <a:rPr b="1" baseline="-25000" lang="fr" sz="2700">
                <a:solidFill>
                  <a:srgbClr val="BB1808"/>
                </a:solidFill>
                <a:latin typeface="Playfair Display"/>
                <a:ea typeface="Playfair Display"/>
                <a:cs typeface="Playfair Display"/>
                <a:sym typeface="Playfair Display"/>
              </a:rPr>
              <a:t>1</a:t>
            </a:r>
            <a:r>
              <a:rPr b="1" lang="fr" sz="2700">
                <a:solidFill>
                  <a:srgbClr val="BB1808"/>
                </a:solidFill>
                <a:latin typeface="Playfair Display"/>
                <a:ea typeface="Playfair Display"/>
                <a:cs typeface="Playfair Display"/>
                <a:sym typeface="Playfair Display"/>
              </a:rPr>
              <a:t>: Conversion rate</a:t>
            </a:r>
            <a:endParaRPr b="1" sz="27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sz="200">
              <a:solidFill>
                <a:srgbClr val="BB1808"/>
              </a:solidFill>
            </a:endParaRPr>
          </a:p>
        </p:txBody>
      </p:sp>
      <p:sp>
        <p:nvSpPr>
          <p:cNvPr id="312" name="Google Shape;312;p38"/>
          <p:cNvSpPr/>
          <p:nvPr/>
        </p:nvSpPr>
        <p:spPr>
          <a:xfrm>
            <a:off x="4282100" y="207075"/>
            <a:ext cx="1587300" cy="26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3" name="Google Shape;313;p38"/>
          <p:cNvSpPr txBox="1"/>
          <p:nvPr/>
        </p:nvSpPr>
        <p:spPr>
          <a:xfrm>
            <a:off x="2354850" y="-1093675"/>
            <a:ext cx="3012300" cy="13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200">
                <a:solidFill>
                  <a:schemeClr val="dk1"/>
                </a:solidFill>
                <a:latin typeface="Lora"/>
                <a:ea typeface="Lora"/>
                <a:cs typeface="Lora"/>
                <a:sym typeface="Lora"/>
              </a:rPr>
              <a:t>KPI: </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sz="1200">
              <a:solidFill>
                <a:schemeClr val="dk1"/>
              </a:solidFill>
              <a:latin typeface="Lora"/>
              <a:ea typeface="Lora"/>
              <a:cs typeface="Lora"/>
              <a:sym typeface="Lora"/>
            </a:endParaRPr>
          </a:p>
          <a:p>
            <a:pPr indent="0" lvl="0" marL="0" rtl="0" algn="l">
              <a:spcBef>
                <a:spcPts val="0"/>
              </a:spcBef>
              <a:spcAft>
                <a:spcPts val="0"/>
              </a:spcAft>
              <a:buNone/>
            </a:pPr>
            <a:r>
              <a:rPr lang="fr" sz="1200">
                <a:solidFill>
                  <a:schemeClr val="dk1"/>
                </a:solidFill>
                <a:latin typeface="Lora"/>
                <a:ea typeface="Lora"/>
                <a:cs typeface="Lora"/>
                <a:sym typeface="Lora"/>
              </a:rPr>
              <a:t>Completion rate = </a:t>
            </a:r>
            <a:endParaRPr sz="1200">
              <a:solidFill>
                <a:schemeClr val="dk1"/>
              </a:solidFill>
              <a:latin typeface="Lora"/>
              <a:ea typeface="Lora"/>
              <a:cs typeface="Lora"/>
              <a:sym typeface="Lora"/>
            </a:endParaRPr>
          </a:p>
          <a:p>
            <a:pPr indent="0" lvl="0" marL="0" rtl="0" algn="l">
              <a:spcBef>
                <a:spcPts val="0"/>
              </a:spcBef>
              <a:spcAft>
                <a:spcPts val="0"/>
              </a:spcAft>
              <a:buNone/>
            </a:pPr>
            <a:r>
              <a:t/>
            </a:r>
            <a:endParaRPr sz="1200">
              <a:solidFill>
                <a:schemeClr val="dk1"/>
              </a:solidFill>
              <a:latin typeface="Lora"/>
              <a:ea typeface="Lora"/>
              <a:cs typeface="Lora"/>
              <a:sym typeface="Lora"/>
            </a:endParaRPr>
          </a:p>
          <a:p>
            <a:pPr indent="0" lvl="0" marL="0" rtl="0" algn="l">
              <a:spcBef>
                <a:spcPts val="0"/>
              </a:spcBef>
              <a:spcAft>
                <a:spcPts val="0"/>
              </a:spcAft>
              <a:buNone/>
            </a:pPr>
            <a:r>
              <a:t/>
            </a:r>
            <a:endParaRPr sz="1200">
              <a:solidFill>
                <a:schemeClr val="dk1"/>
              </a:solidFill>
              <a:latin typeface="Lora"/>
              <a:ea typeface="Lora"/>
              <a:cs typeface="Lora"/>
              <a:sym typeface="Lora"/>
            </a:endParaRPr>
          </a:p>
        </p:txBody>
      </p:sp>
      <p:sp>
        <p:nvSpPr>
          <p:cNvPr id="314" name="Google Shape;314;p38"/>
          <p:cNvSpPr txBox="1"/>
          <p:nvPr/>
        </p:nvSpPr>
        <p:spPr>
          <a:xfrm>
            <a:off x="1639950" y="20740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Lora"/>
                <a:ea typeface="Lora"/>
                <a:cs typeface="Lora"/>
                <a:sym typeface="Lora"/>
              </a:rPr>
              <a:t>Sum completed participants </a:t>
            </a:r>
            <a:endParaRPr/>
          </a:p>
        </p:txBody>
      </p:sp>
      <p:cxnSp>
        <p:nvCxnSpPr>
          <p:cNvPr id="315" name="Google Shape;315;p38"/>
          <p:cNvCxnSpPr/>
          <p:nvPr/>
        </p:nvCxnSpPr>
        <p:spPr>
          <a:xfrm flipH="1" rot="10800000">
            <a:off x="1674750" y="2434975"/>
            <a:ext cx="2037600" cy="8400"/>
          </a:xfrm>
          <a:prstGeom prst="straightConnector1">
            <a:avLst/>
          </a:prstGeom>
          <a:noFill/>
          <a:ln cap="flat" cmpd="sng" w="9525">
            <a:solidFill>
              <a:schemeClr val="dk2"/>
            </a:solidFill>
            <a:prstDash val="solid"/>
            <a:round/>
            <a:headEnd len="med" w="med" type="none"/>
            <a:tailEnd len="med" w="med" type="none"/>
          </a:ln>
        </p:spPr>
      </p:cxnSp>
      <p:sp>
        <p:nvSpPr>
          <p:cNvPr id="316" name="Google Shape;316;p38"/>
          <p:cNvSpPr txBox="1"/>
          <p:nvPr/>
        </p:nvSpPr>
        <p:spPr>
          <a:xfrm>
            <a:off x="1639950" y="2434975"/>
            <a:ext cx="203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Lora"/>
                <a:ea typeface="Lora"/>
                <a:cs typeface="Lora"/>
                <a:sym typeface="Lora"/>
              </a:rPr>
              <a:t>  Sum participants at start</a:t>
            </a:r>
            <a:endParaRPr>
              <a:solidFill>
                <a:schemeClr val="dk1"/>
              </a:solidFill>
            </a:endParaRPr>
          </a:p>
        </p:txBody>
      </p:sp>
      <p:sp>
        <p:nvSpPr>
          <p:cNvPr id="317" name="Google Shape;317;p38"/>
          <p:cNvSpPr txBox="1"/>
          <p:nvPr/>
        </p:nvSpPr>
        <p:spPr>
          <a:xfrm>
            <a:off x="91100" y="22545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Lora"/>
                <a:ea typeface="Lora"/>
                <a:cs typeface="Lora"/>
                <a:sym typeface="Lora"/>
              </a:rPr>
              <a:t>Completion rate = </a:t>
            </a:r>
            <a:endParaRPr sz="1200">
              <a:solidFill>
                <a:schemeClr val="dk1"/>
              </a:solidFill>
              <a:latin typeface="Lora"/>
              <a:ea typeface="Lora"/>
              <a:cs typeface="Lora"/>
              <a:sym typeface="Lora"/>
            </a:endParaRPr>
          </a:p>
        </p:txBody>
      </p:sp>
      <p:sp>
        <p:nvSpPr>
          <p:cNvPr id="318" name="Google Shape;318;p38"/>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319" name="Google Shape;319;p38"/>
          <p:cNvSpPr txBox="1"/>
          <p:nvPr/>
        </p:nvSpPr>
        <p:spPr>
          <a:xfrm>
            <a:off x="183550" y="1815350"/>
            <a:ext cx="11259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1"/>
                </a:solidFill>
                <a:latin typeface="Lora"/>
                <a:ea typeface="Lora"/>
                <a:cs typeface="Lora"/>
                <a:sym typeface="Lora"/>
              </a:rPr>
              <a:t>KPI:</a:t>
            </a:r>
            <a:endParaRPr b="1" sz="1600">
              <a:solidFill>
                <a:schemeClr val="dk1"/>
              </a:solidFill>
              <a:latin typeface="Lora"/>
              <a:ea typeface="Lora"/>
              <a:cs typeface="Lora"/>
              <a:sym typeface="Lora"/>
            </a:endParaRPr>
          </a:p>
        </p:txBody>
      </p:sp>
      <p:sp>
        <p:nvSpPr>
          <p:cNvPr id="320" name="Google Shape;320;p38"/>
          <p:cNvSpPr/>
          <p:nvPr/>
        </p:nvSpPr>
        <p:spPr>
          <a:xfrm>
            <a:off x="5020800" y="718400"/>
            <a:ext cx="1162500" cy="20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grpSp>
        <p:nvGrpSpPr>
          <p:cNvPr id="325" name="Google Shape;325;p39"/>
          <p:cNvGrpSpPr/>
          <p:nvPr/>
        </p:nvGrpSpPr>
        <p:grpSpPr>
          <a:xfrm rot="5400000">
            <a:off x="421341" y="-397008"/>
            <a:ext cx="1269699" cy="1558017"/>
            <a:chOff x="0" y="-38100"/>
            <a:chExt cx="1033200" cy="836115"/>
          </a:xfrm>
        </p:grpSpPr>
        <p:sp>
          <p:nvSpPr>
            <p:cNvPr id="326" name="Google Shape;326;p39"/>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327" name="Google Shape;327;p39"/>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8" name="Google Shape;328;p39"/>
          <p:cNvSpPr txBox="1"/>
          <p:nvPr/>
        </p:nvSpPr>
        <p:spPr>
          <a:xfrm>
            <a:off x="514350" y="305675"/>
            <a:ext cx="4852800" cy="6165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700">
                <a:solidFill>
                  <a:srgbClr val="BB1808"/>
                </a:solidFill>
                <a:latin typeface="Playfair Display"/>
                <a:ea typeface="Playfair Display"/>
                <a:cs typeface="Playfair Display"/>
                <a:sym typeface="Playfair Display"/>
              </a:rPr>
              <a:t>H</a:t>
            </a:r>
            <a:r>
              <a:rPr b="1" baseline="-25000" lang="fr" sz="2700">
                <a:solidFill>
                  <a:srgbClr val="BB1808"/>
                </a:solidFill>
                <a:latin typeface="Playfair Display"/>
                <a:ea typeface="Playfair Display"/>
                <a:cs typeface="Playfair Display"/>
                <a:sym typeface="Playfair Display"/>
              </a:rPr>
              <a:t>1</a:t>
            </a:r>
            <a:r>
              <a:rPr b="1" lang="fr" sz="2700">
                <a:solidFill>
                  <a:srgbClr val="BB1808"/>
                </a:solidFill>
                <a:latin typeface="Playfair Display"/>
                <a:ea typeface="Playfair Display"/>
                <a:cs typeface="Playfair Display"/>
                <a:sym typeface="Playfair Display"/>
              </a:rPr>
              <a:t>: Conversion rate</a:t>
            </a:r>
            <a:endParaRPr b="1" sz="27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sz="200">
              <a:solidFill>
                <a:srgbClr val="BB1808"/>
              </a:solidFill>
            </a:endParaRPr>
          </a:p>
        </p:txBody>
      </p:sp>
      <p:grpSp>
        <p:nvGrpSpPr>
          <p:cNvPr id="329" name="Google Shape;329;p39"/>
          <p:cNvGrpSpPr/>
          <p:nvPr/>
        </p:nvGrpSpPr>
        <p:grpSpPr>
          <a:xfrm>
            <a:off x="5041902" y="680806"/>
            <a:ext cx="3779925" cy="3781881"/>
            <a:chOff x="4925666" y="198790"/>
            <a:chExt cx="4327829" cy="4757681"/>
          </a:xfrm>
        </p:grpSpPr>
        <p:pic>
          <p:nvPicPr>
            <p:cNvPr id="330" name="Google Shape;330;p39"/>
            <p:cNvPicPr preferRelativeResize="0"/>
            <p:nvPr/>
          </p:nvPicPr>
          <p:blipFill>
            <a:blip r:embed="rId3">
              <a:alphaModFix/>
            </a:blip>
            <a:stretch>
              <a:fillRect/>
            </a:stretch>
          </p:blipFill>
          <p:spPr>
            <a:xfrm>
              <a:off x="4925666" y="198790"/>
              <a:ext cx="3710867" cy="4757681"/>
            </a:xfrm>
            <a:prstGeom prst="rect">
              <a:avLst/>
            </a:prstGeom>
            <a:noFill/>
            <a:ln>
              <a:noFill/>
            </a:ln>
          </p:spPr>
        </p:pic>
        <p:sp>
          <p:nvSpPr>
            <p:cNvPr id="331" name="Google Shape;331;p39"/>
            <p:cNvSpPr txBox="1"/>
            <p:nvPr/>
          </p:nvSpPr>
          <p:spPr>
            <a:xfrm>
              <a:off x="5681095" y="730718"/>
              <a:ext cx="3572400" cy="406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900">
                  <a:solidFill>
                    <a:schemeClr val="dk1"/>
                  </a:solidFill>
                  <a:latin typeface="Lora"/>
                  <a:ea typeface="Lora"/>
                  <a:cs typeface="Lora"/>
                  <a:sym typeface="Lora"/>
                </a:rPr>
                <a:t>+13,0 %</a:t>
              </a:r>
              <a:endParaRPr b="1"/>
            </a:p>
          </p:txBody>
        </p:sp>
        <p:cxnSp>
          <p:nvCxnSpPr>
            <p:cNvPr id="332" name="Google Shape;332;p39"/>
            <p:cNvCxnSpPr/>
            <p:nvPr/>
          </p:nvCxnSpPr>
          <p:spPr>
            <a:xfrm flipH="1" rot="10800000">
              <a:off x="6309140" y="937594"/>
              <a:ext cx="316500" cy="349500"/>
            </a:xfrm>
            <a:prstGeom prst="straightConnector1">
              <a:avLst/>
            </a:prstGeom>
            <a:noFill/>
            <a:ln cap="flat" cmpd="sng" w="9525">
              <a:solidFill>
                <a:srgbClr val="898989"/>
              </a:solidFill>
              <a:prstDash val="solid"/>
              <a:round/>
              <a:headEnd len="med" w="med" type="none"/>
              <a:tailEnd len="med" w="med" type="triangle"/>
            </a:ln>
          </p:spPr>
        </p:cxnSp>
      </p:grpSp>
      <p:sp>
        <p:nvSpPr>
          <p:cNvPr id="333" name="Google Shape;333;p39"/>
          <p:cNvSpPr/>
          <p:nvPr/>
        </p:nvSpPr>
        <p:spPr>
          <a:xfrm>
            <a:off x="4282100" y="207075"/>
            <a:ext cx="1587300" cy="26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4" name="Google Shape;334;p39"/>
          <p:cNvSpPr txBox="1"/>
          <p:nvPr/>
        </p:nvSpPr>
        <p:spPr>
          <a:xfrm>
            <a:off x="7594600" y="1247975"/>
            <a:ext cx="1410900" cy="7416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rPr lang="fr" sz="1100">
                <a:latin typeface="Lora"/>
                <a:ea typeface="Lora"/>
                <a:cs typeface="Lora"/>
                <a:sym typeface="Lora"/>
              </a:rPr>
              <a:t>Exceeds +5% profitability threshold</a:t>
            </a:r>
            <a:endParaRPr sz="1100">
              <a:latin typeface="Lora"/>
              <a:ea typeface="Lora"/>
              <a:cs typeface="Lora"/>
              <a:sym typeface="Lora"/>
            </a:endParaRPr>
          </a:p>
        </p:txBody>
      </p:sp>
      <p:sp>
        <p:nvSpPr>
          <p:cNvPr id="335" name="Google Shape;335;p39"/>
          <p:cNvSpPr txBox="1"/>
          <p:nvPr/>
        </p:nvSpPr>
        <p:spPr>
          <a:xfrm>
            <a:off x="2354850" y="-1093675"/>
            <a:ext cx="3012300" cy="135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200">
                <a:solidFill>
                  <a:schemeClr val="dk1"/>
                </a:solidFill>
                <a:latin typeface="Lora"/>
                <a:ea typeface="Lora"/>
                <a:cs typeface="Lora"/>
                <a:sym typeface="Lora"/>
              </a:rPr>
              <a:t>KPI: </a:t>
            </a:r>
            <a:endParaRPr b="1" sz="1200">
              <a:solidFill>
                <a:schemeClr val="dk1"/>
              </a:solidFill>
              <a:latin typeface="Lora"/>
              <a:ea typeface="Lora"/>
              <a:cs typeface="Lora"/>
              <a:sym typeface="Lora"/>
            </a:endParaRPr>
          </a:p>
          <a:p>
            <a:pPr indent="0" lvl="0" marL="0" rtl="0" algn="l">
              <a:spcBef>
                <a:spcPts val="0"/>
              </a:spcBef>
              <a:spcAft>
                <a:spcPts val="0"/>
              </a:spcAft>
              <a:buNone/>
            </a:pPr>
            <a:r>
              <a:t/>
            </a:r>
            <a:endParaRPr sz="1200">
              <a:solidFill>
                <a:schemeClr val="dk1"/>
              </a:solidFill>
              <a:latin typeface="Lora"/>
              <a:ea typeface="Lora"/>
              <a:cs typeface="Lora"/>
              <a:sym typeface="Lora"/>
            </a:endParaRPr>
          </a:p>
          <a:p>
            <a:pPr indent="0" lvl="0" marL="0" rtl="0" algn="l">
              <a:spcBef>
                <a:spcPts val="0"/>
              </a:spcBef>
              <a:spcAft>
                <a:spcPts val="0"/>
              </a:spcAft>
              <a:buNone/>
            </a:pPr>
            <a:r>
              <a:rPr lang="fr" sz="1200">
                <a:solidFill>
                  <a:schemeClr val="dk1"/>
                </a:solidFill>
                <a:latin typeface="Lora"/>
                <a:ea typeface="Lora"/>
                <a:cs typeface="Lora"/>
                <a:sym typeface="Lora"/>
              </a:rPr>
              <a:t>Completion rate = </a:t>
            </a:r>
            <a:endParaRPr sz="1200">
              <a:solidFill>
                <a:schemeClr val="dk1"/>
              </a:solidFill>
              <a:latin typeface="Lora"/>
              <a:ea typeface="Lora"/>
              <a:cs typeface="Lora"/>
              <a:sym typeface="Lora"/>
            </a:endParaRPr>
          </a:p>
          <a:p>
            <a:pPr indent="0" lvl="0" marL="0" rtl="0" algn="l">
              <a:spcBef>
                <a:spcPts val="0"/>
              </a:spcBef>
              <a:spcAft>
                <a:spcPts val="0"/>
              </a:spcAft>
              <a:buNone/>
            </a:pPr>
            <a:r>
              <a:t/>
            </a:r>
            <a:endParaRPr sz="1200">
              <a:solidFill>
                <a:schemeClr val="dk1"/>
              </a:solidFill>
              <a:latin typeface="Lora"/>
              <a:ea typeface="Lora"/>
              <a:cs typeface="Lora"/>
              <a:sym typeface="Lora"/>
            </a:endParaRPr>
          </a:p>
          <a:p>
            <a:pPr indent="0" lvl="0" marL="0" rtl="0" algn="l">
              <a:spcBef>
                <a:spcPts val="0"/>
              </a:spcBef>
              <a:spcAft>
                <a:spcPts val="0"/>
              </a:spcAft>
              <a:buNone/>
            </a:pPr>
            <a:r>
              <a:t/>
            </a:r>
            <a:endParaRPr sz="1200">
              <a:solidFill>
                <a:schemeClr val="dk1"/>
              </a:solidFill>
              <a:latin typeface="Lora"/>
              <a:ea typeface="Lora"/>
              <a:cs typeface="Lora"/>
              <a:sym typeface="Lora"/>
            </a:endParaRPr>
          </a:p>
        </p:txBody>
      </p:sp>
      <p:sp>
        <p:nvSpPr>
          <p:cNvPr id="336" name="Google Shape;336;p39"/>
          <p:cNvSpPr txBox="1"/>
          <p:nvPr/>
        </p:nvSpPr>
        <p:spPr>
          <a:xfrm>
            <a:off x="1639950" y="20740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Lora"/>
                <a:ea typeface="Lora"/>
                <a:cs typeface="Lora"/>
                <a:sym typeface="Lora"/>
              </a:rPr>
              <a:t>Sum completed participants </a:t>
            </a:r>
            <a:endParaRPr/>
          </a:p>
        </p:txBody>
      </p:sp>
      <p:cxnSp>
        <p:nvCxnSpPr>
          <p:cNvPr id="337" name="Google Shape;337;p39"/>
          <p:cNvCxnSpPr/>
          <p:nvPr/>
        </p:nvCxnSpPr>
        <p:spPr>
          <a:xfrm flipH="1" rot="10800000">
            <a:off x="1674750" y="2434975"/>
            <a:ext cx="2037600" cy="84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39"/>
          <p:cNvSpPr txBox="1"/>
          <p:nvPr/>
        </p:nvSpPr>
        <p:spPr>
          <a:xfrm>
            <a:off x="1639950" y="2434975"/>
            <a:ext cx="203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Lora"/>
                <a:ea typeface="Lora"/>
                <a:cs typeface="Lora"/>
                <a:sym typeface="Lora"/>
              </a:rPr>
              <a:t>  Sum participants at start</a:t>
            </a:r>
            <a:endParaRPr>
              <a:solidFill>
                <a:schemeClr val="dk1"/>
              </a:solidFill>
            </a:endParaRPr>
          </a:p>
        </p:txBody>
      </p:sp>
      <p:sp>
        <p:nvSpPr>
          <p:cNvPr id="339" name="Google Shape;339;p39"/>
          <p:cNvSpPr txBox="1"/>
          <p:nvPr/>
        </p:nvSpPr>
        <p:spPr>
          <a:xfrm>
            <a:off x="91100" y="22545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Lora"/>
                <a:ea typeface="Lora"/>
                <a:cs typeface="Lora"/>
                <a:sym typeface="Lora"/>
              </a:rPr>
              <a:t>Completion rate = </a:t>
            </a:r>
            <a:endParaRPr sz="1200">
              <a:solidFill>
                <a:schemeClr val="dk1"/>
              </a:solidFill>
              <a:latin typeface="Lora"/>
              <a:ea typeface="Lora"/>
              <a:cs typeface="Lora"/>
              <a:sym typeface="Lora"/>
            </a:endParaRPr>
          </a:p>
        </p:txBody>
      </p:sp>
      <p:sp>
        <p:nvSpPr>
          <p:cNvPr id="340" name="Google Shape;340;p39"/>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341" name="Google Shape;341;p39"/>
          <p:cNvSpPr txBox="1"/>
          <p:nvPr/>
        </p:nvSpPr>
        <p:spPr>
          <a:xfrm>
            <a:off x="183550" y="1815350"/>
            <a:ext cx="11259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1"/>
                </a:solidFill>
                <a:latin typeface="Lora"/>
                <a:ea typeface="Lora"/>
                <a:cs typeface="Lora"/>
                <a:sym typeface="Lora"/>
              </a:rPr>
              <a:t>KPI:</a:t>
            </a:r>
            <a:endParaRPr b="1" sz="1600">
              <a:solidFill>
                <a:schemeClr val="dk1"/>
              </a:solidFill>
              <a:latin typeface="Lora"/>
              <a:ea typeface="Lora"/>
              <a:cs typeface="Lora"/>
              <a:sym typeface="Lora"/>
            </a:endParaRPr>
          </a:p>
        </p:txBody>
      </p:sp>
      <p:sp>
        <p:nvSpPr>
          <p:cNvPr id="342" name="Google Shape;342;p39"/>
          <p:cNvSpPr/>
          <p:nvPr/>
        </p:nvSpPr>
        <p:spPr>
          <a:xfrm>
            <a:off x="5020800" y="718400"/>
            <a:ext cx="1162500" cy="20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grpSp>
        <p:nvGrpSpPr>
          <p:cNvPr id="347" name="Google Shape;347;p40"/>
          <p:cNvGrpSpPr/>
          <p:nvPr/>
        </p:nvGrpSpPr>
        <p:grpSpPr>
          <a:xfrm rot="5400000">
            <a:off x="421341" y="-397008"/>
            <a:ext cx="1269699" cy="1558017"/>
            <a:chOff x="0" y="-38100"/>
            <a:chExt cx="1033200" cy="836115"/>
          </a:xfrm>
        </p:grpSpPr>
        <p:sp>
          <p:nvSpPr>
            <p:cNvPr id="348" name="Google Shape;348;p40"/>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349" name="Google Shape;349;p40"/>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50" name="Google Shape;350;p40"/>
          <p:cNvSpPr txBox="1"/>
          <p:nvPr/>
        </p:nvSpPr>
        <p:spPr>
          <a:xfrm>
            <a:off x="514350" y="305675"/>
            <a:ext cx="4852800" cy="616500"/>
          </a:xfrm>
          <a:prstGeom prst="rect">
            <a:avLst/>
          </a:prstGeom>
          <a:noFill/>
          <a:ln>
            <a:noFill/>
          </a:ln>
        </p:spPr>
        <p:txBody>
          <a:bodyPr anchorCtr="0" anchor="t" bIns="0" lIns="0" spcFirstLastPara="1" rIns="0" wrap="square" tIns="0">
            <a:spAutoFit/>
          </a:bodyPr>
          <a:lstStyle/>
          <a:p>
            <a:pPr indent="0" lvl="0" marL="0" rtl="0" algn="l">
              <a:lnSpc>
                <a:spcPct val="140006"/>
              </a:lnSpc>
              <a:spcBef>
                <a:spcPts val="0"/>
              </a:spcBef>
              <a:spcAft>
                <a:spcPts val="0"/>
              </a:spcAft>
              <a:buClr>
                <a:schemeClr val="dk1"/>
              </a:buClr>
              <a:buFont typeface="Arial"/>
              <a:buNone/>
            </a:pPr>
            <a:r>
              <a:rPr b="1" lang="fr" sz="2700">
                <a:solidFill>
                  <a:srgbClr val="BB1808"/>
                </a:solidFill>
                <a:latin typeface="Playfair Display"/>
                <a:ea typeface="Playfair Display"/>
                <a:cs typeface="Playfair Display"/>
                <a:sym typeface="Playfair Display"/>
              </a:rPr>
              <a:t>H</a:t>
            </a:r>
            <a:r>
              <a:rPr b="1" baseline="-25000" lang="fr" sz="2700">
                <a:solidFill>
                  <a:srgbClr val="BB1808"/>
                </a:solidFill>
                <a:latin typeface="Playfair Display"/>
                <a:ea typeface="Playfair Display"/>
                <a:cs typeface="Playfair Display"/>
                <a:sym typeface="Playfair Display"/>
              </a:rPr>
              <a:t>1</a:t>
            </a:r>
            <a:r>
              <a:rPr b="1" lang="fr" sz="2700">
                <a:solidFill>
                  <a:srgbClr val="BB1808"/>
                </a:solidFill>
                <a:latin typeface="Playfair Display"/>
                <a:ea typeface="Playfair Display"/>
                <a:cs typeface="Playfair Display"/>
                <a:sym typeface="Playfair Display"/>
              </a:rPr>
              <a:t>: Conversion rate</a:t>
            </a:r>
            <a:endParaRPr b="1" sz="27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sz="200">
              <a:solidFill>
                <a:srgbClr val="BB1808"/>
              </a:solidFill>
            </a:endParaRPr>
          </a:p>
        </p:txBody>
      </p:sp>
      <p:grpSp>
        <p:nvGrpSpPr>
          <p:cNvPr id="351" name="Google Shape;351;p40"/>
          <p:cNvGrpSpPr/>
          <p:nvPr/>
        </p:nvGrpSpPr>
        <p:grpSpPr>
          <a:xfrm>
            <a:off x="5041902" y="680806"/>
            <a:ext cx="3779925" cy="3781881"/>
            <a:chOff x="4925666" y="198790"/>
            <a:chExt cx="4327829" cy="4757681"/>
          </a:xfrm>
        </p:grpSpPr>
        <p:pic>
          <p:nvPicPr>
            <p:cNvPr id="352" name="Google Shape;352;p40"/>
            <p:cNvPicPr preferRelativeResize="0"/>
            <p:nvPr/>
          </p:nvPicPr>
          <p:blipFill>
            <a:blip r:embed="rId3">
              <a:alphaModFix/>
            </a:blip>
            <a:stretch>
              <a:fillRect/>
            </a:stretch>
          </p:blipFill>
          <p:spPr>
            <a:xfrm>
              <a:off x="4925666" y="198790"/>
              <a:ext cx="3710867" cy="4757681"/>
            </a:xfrm>
            <a:prstGeom prst="rect">
              <a:avLst/>
            </a:prstGeom>
            <a:noFill/>
            <a:ln>
              <a:noFill/>
            </a:ln>
          </p:spPr>
        </p:pic>
        <p:sp>
          <p:nvSpPr>
            <p:cNvPr id="353" name="Google Shape;353;p40"/>
            <p:cNvSpPr txBox="1"/>
            <p:nvPr/>
          </p:nvSpPr>
          <p:spPr>
            <a:xfrm>
              <a:off x="5681095" y="730718"/>
              <a:ext cx="3572400" cy="406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900">
                  <a:solidFill>
                    <a:schemeClr val="dk1"/>
                  </a:solidFill>
                  <a:latin typeface="Lora"/>
                  <a:ea typeface="Lora"/>
                  <a:cs typeface="Lora"/>
                  <a:sym typeface="Lora"/>
                </a:rPr>
                <a:t>+13,0 %</a:t>
              </a:r>
              <a:endParaRPr b="1"/>
            </a:p>
          </p:txBody>
        </p:sp>
        <p:cxnSp>
          <p:nvCxnSpPr>
            <p:cNvPr id="354" name="Google Shape;354;p40"/>
            <p:cNvCxnSpPr/>
            <p:nvPr/>
          </p:nvCxnSpPr>
          <p:spPr>
            <a:xfrm flipH="1" rot="10800000">
              <a:off x="6309140" y="937594"/>
              <a:ext cx="316500" cy="349500"/>
            </a:xfrm>
            <a:prstGeom prst="straightConnector1">
              <a:avLst/>
            </a:prstGeom>
            <a:noFill/>
            <a:ln cap="flat" cmpd="sng" w="9525">
              <a:solidFill>
                <a:srgbClr val="898989"/>
              </a:solidFill>
              <a:prstDash val="solid"/>
              <a:round/>
              <a:headEnd len="med" w="med" type="none"/>
              <a:tailEnd len="med" w="med" type="triangle"/>
            </a:ln>
          </p:spPr>
        </p:cxnSp>
      </p:grpSp>
      <p:sp>
        <p:nvSpPr>
          <p:cNvPr id="355" name="Google Shape;355;p40"/>
          <p:cNvSpPr/>
          <p:nvPr/>
        </p:nvSpPr>
        <p:spPr>
          <a:xfrm>
            <a:off x="4282100" y="207075"/>
            <a:ext cx="1587300" cy="26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6" name="Google Shape;356;p40"/>
          <p:cNvSpPr txBox="1"/>
          <p:nvPr/>
        </p:nvSpPr>
        <p:spPr>
          <a:xfrm>
            <a:off x="7594600" y="1247975"/>
            <a:ext cx="1410900" cy="741600"/>
          </a:xfrm>
          <a:prstGeom prst="rect">
            <a:avLst/>
          </a:prstGeom>
          <a:solidFill>
            <a:schemeClr val="lt1"/>
          </a:solid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rPr lang="fr" sz="1100">
                <a:latin typeface="Lora"/>
                <a:ea typeface="Lora"/>
                <a:cs typeface="Lora"/>
                <a:sym typeface="Lora"/>
              </a:rPr>
              <a:t>Exceeds +5% profitability threshold</a:t>
            </a:r>
            <a:endParaRPr sz="1100">
              <a:latin typeface="Lora"/>
              <a:ea typeface="Lora"/>
              <a:cs typeface="Lora"/>
              <a:sym typeface="Lora"/>
            </a:endParaRPr>
          </a:p>
        </p:txBody>
      </p:sp>
      <p:sp>
        <p:nvSpPr>
          <p:cNvPr id="357" name="Google Shape;357;p40"/>
          <p:cNvSpPr txBox="1"/>
          <p:nvPr/>
        </p:nvSpPr>
        <p:spPr>
          <a:xfrm>
            <a:off x="1639950" y="207407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Lora"/>
                <a:ea typeface="Lora"/>
                <a:cs typeface="Lora"/>
                <a:sym typeface="Lora"/>
              </a:rPr>
              <a:t>Sum completed participants </a:t>
            </a:r>
            <a:endParaRPr/>
          </a:p>
        </p:txBody>
      </p:sp>
      <p:cxnSp>
        <p:nvCxnSpPr>
          <p:cNvPr id="358" name="Google Shape;358;p40"/>
          <p:cNvCxnSpPr/>
          <p:nvPr/>
        </p:nvCxnSpPr>
        <p:spPr>
          <a:xfrm flipH="1" rot="10800000">
            <a:off x="1674750" y="2434975"/>
            <a:ext cx="2037600" cy="8400"/>
          </a:xfrm>
          <a:prstGeom prst="straightConnector1">
            <a:avLst/>
          </a:prstGeom>
          <a:noFill/>
          <a:ln cap="flat" cmpd="sng" w="9525">
            <a:solidFill>
              <a:schemeClr val="dk2"/>
            </a:solidFill>
            <a:prstDash val="solid"/>
            <a:round/>
            <a:headEnd len="med" w="med" type="none"/>
            <a:tailEnd len="med" w="med" type="none"/>
          </a:ln>
        </p:spPr>
      </p:cxnSp>
      <p:sp>
        <p:nvSpPr>
          <p:cNvPr id="359" name="Google Shape;359;p40"/>
          <p:cNvSpPr txBox="1"/>
          <p:nvPr/>
        </p:nvSpPr>
        <p:spPr>
          <a:xfrm>
            <a:off x="1639950" y="2434975"/>
            <a:ext cx="2037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Lora"/>
                <a:ea typeface="Lora"/>
                <a:cs typeface="Lora"/>
                <a:sym typeface="Lora"/>
              </a:rPr>
              <a:t>  Sum participants at start</a:t>
            </a:r>
            <a:endParaRPr>
              <a:solidFill>
                <a:schemeClr val="dk1"/>
              </a:solidFill>
            </a:endParaRPr>
          </a:p>
        </p:txBody>
      </p:sp>
      <p:sp>
        <p:nvSpPr>
          <p:cNvPr id="360" name="Google Shape;360;p40"/>
          <p:cNvSpPr txBox="1"/>
          <p:nvPr/>
        </p:nvSpPr>
        <p:spPr>
          <a:xfrm>
            <a:off x="91100" y="2254525"/>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solidFill>
                  <a:schemeClr val="dk1"/>
                </a:solidFill>
                <a:latin typeface="Lora"/>
                <a:ea typeface="Lora"/>
                <a:cs typeface="Lora"/>
                <a:sym typeface="Lora"/>
              </a:rPr>
              <a:t>Completion rate = </a:t>
            </a:r>
            <a:endParaRPr sz="1200">
              <a:solidFill>
                <a:schemeClr val="dk1"/>
              </a:solidFill>
              <a:latin typeface="Lora"/>
              <a:ea typeface="Lora"/>
              <a:cs typeface="Lora"/>
              <a:sym typeface="Lora"/>
            </a:endParaRPr>
          </a:p>
        </p:txBody>
      </p:sp>
      <p:sp>
        <p:nvSpPr>
          <p:cNvPr id="361" name="Google Shape;361;p40"/>
          <p:cNvSpPr txBox="1"/>
          <p:nvPr/>
        </p:nvSpPr>
        <p:spPr>
          <a:xfrm>
            <a:off x="214750" y="3244775"/>
            <a:ext cx="3748800" cy="1665300"/>
          </a:xfrm>
          <a:prstGeom prst="rect">
            <a:avLst/>
          </a:prstGeom>
          <a:noFill/>
          <a:ln cap="flat" cmpd="sng" w="9525">
            <a:solidFill>
              <a:srgbClr val="888888"/>
            </a:solidFill>
            <a:prstDash val="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fr">
                <a:solidFill>
                  <a:schemeClr val="dk1"/>
                </a:solidFill>
                <a:latin typeface="Lora"/>
                <a:ea typeface="Lora"/>
                <a:cs typeface="Lora"/>
                <a:sym typeface="Lora"/>
              </a:rPr>
              <a:t>H</a:t>
            </a:r>
            <a:r>
              <a:rPr baseline="-25000" lang="fr">
                <a:solidFill>
                  <a:schemeClr val="dk1"/>
                </a:solidFill>
                <a:latin typeface="Lora"/>
                <a:ea typeface="Lora"/>
                <a:cs typeface="Lora"/>
                <a:sym typeface="Lora"/>
              </a:rPr>
              <a:t>0</a:t>
            </a:r>
            <a:r>
              <a:rPr lang="fr">
                <a:solidFill>
                  <a:schemeClr val="dk1"/>
                </a:solidFill>
                <a:latin typeface="Lora"/>
                <a:ea typeface="Lora"/>
                <a:cs typeface="Lora"/>
                <a:sym typeface="Lora"/>
              </a:rPr>
              <a:t>: Test group &lt; control group +5%</a:t>
            </a:r>
            <a:endParaRPr>
              <a:solidFill>
                <a:schemeClr val="dk1"/>
              </a:solidFill>
              <a:latin typeface="Lora"/>
              <a:ea typeface="Lora"/>
              <a:cs typeface="Lora"/>
              <a:sym typeface="Lora"/>
            </a:endParaRPr>
          </a:p>
          <a:p>
            <a:pPr indent="0" lvl="0" marL="0" rtl="0" algn="l">
              <a:spcBef>
                <a:spcPts val="0"/>
              </a:spcBef>
              <a:spcAft>
                <a:spcPts val="0"/>
              </a:spcAft>
              <a:buNone/>
            </a:pPr>
            <a:r>
              <a:rPr lang="fr">
                <a:solidFill>
                  <a:schemeClr val="dk1"/>
                </a:solidFill>
                <a:latin typeface="Lora"/>
                <a:ea typeface="Lora"/>
                <a:cs typeface="Lora"/>
                <a:sym typeface="Lora"/>
              </a:rPr>
              <a:t>H</a:t>
            </a:r>
            <a:r>
              <a:rPr baseline="-25000" lang="fr">
                <a:solidFill>
                  <a:schemeClr val="dk1"/>
                </a:solidFill>
                <a:latin typeface="Lora"/>
                <a:ea typeface="Lora"/>
                <a:cs typeface="Lora"/>
                <a:sym typeface="Lora"/>
              </a:rPr>
              <a:t>1</a:t>
            </a:r>
            <a:r>
              <a:rPr lang="fr">
                <a:solidFill>
                  <a:schemeClr val="dk1"/>
                </a:solidFill>
                <a:latin typeface="Lora"/>
                <a:ea typeface="Lora"/>
                <a:cs typeface="Lora"/>
                <a:sym typeface="Lora"/>
              </a:rPr>
              <a:t>: Test group &gt; control group +5%</a:t>
            </a:r>
            <a:endParaRPr>
              <a:solidFill>
                <a:schemeClr val="dk1"/>
              </a:solidFill>
              <a:latin typeface="Lora"/>
              <a:ea typeface="Lora"/>
              <a:cs typeface="Lora"/>
              <a:sym typeface="Lora"/>
            </a:endParaRPr>
          </a:p>
          <a:p>
            <a:pPr indent="0" lvl="0" marL="0" rtl="0" algn="l">
              <a:spcBef>
                <a:spcPts val="0"/>
              </a:spcBef>
              <a:spcAft>
                <a:spcPts val="0"/>
              </a:spcAft>
              <a:buNone/>
            </a:pPr>
            <a:r>
              <a:t/>
            </a:r>
            <a:endParaRPr>
              <a:solidFill>
                <a:schemeClr val="dk1"/>
              </a:solidFill>
              <a:latin typeface="Lora"/>
              <a:ea typeface="Lora"/>
              <a:cs typeface="Lora"/>
              <a:sym typeface="Lora"/>
            </a:endParaRPr>
          </a:p>
          <a:p>
            <a:pPr indent="0" lvl="0" marL="0" rtl="0" algn="l">
              <a:spcBef>
                <a:spcPts val="0"/>
              </a:spcBef>
              <a:spcAft>
                <a:spcPts val="0"/>
              </a:spcAft>
              <a:buNone/>
            </a:pPr>
            <a:r>
              <a:rPr lang="fr" sz="900">
                <a:solidFill>
                  <a:schemeClr val="dk1"/>
                </a:solidFill>
                <a:latin typeface="Roboto Mono"/>
                <a:ea typeface="Roboto Mono"/>
                <a:cs typeface="Roboto Mono"/>
                <a:sym typeface="Roboto Mono"/>
              </a:rPr>
              <a:t>Alpha: 0,05</a:t>
            </a:r>
            <a:endParaRPr sz="900">
              <a:solidFill>
                <a:schemeClr val="dk1"/>
              </a:solidFill>
              <a:latin typeface="Roboto Mono"/>
              <a:ea typeface="Roboto Mono"/>
              <a:cs typeface="Roboto Mono"/>
              <a:sym typeface="Roboto Mono"/>
            </a:endParaRPr>
          </a:p>
          <a:p>
            <a:pPr indent="0" lvl="0" marL="0" rtl="0" algn="l">
              <a:spcBef>
                <a:spcPts val="0"/>
              </a:spcBef>
              <a:spcAft>
                <a:spcPts val="0"/>
              </a:spcAft>
              <a:buNone/>
            </a:pPr>
            <a:r>
              <a:rPr lang="fr" sz="900">
                <a:solidFill>
                  <a:schemeClr val="dk1"/>
                </a:solidFill>
                <a:highlight>
                  <a:srgbClr val="FFFFFF"/>
                </a:highlight>
                <a:latin typeface="Roboto Mono"/>
                <a:ea typeface="Roboto Mono"/>
                <a:cs typeface="Roboto Mono"/>
                <a:sym typeface="Roboto Mono"/>
              </a:rPr>
              <a:t>T-statistic: 4,41370</a:t>
            </a:r>
            <a:endParaRPr sz="900">
              <a:solidFill>
                <a:schemeClr val="dk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fr" sz="900">
                <a:solidFill>
                  <a:schemeClr val="dk1"/>
                </a:solidFill>
                <a:highlight>
                  <a:srgbClr val="FFFFFF"/>
                </a:highlight>
                <a:latin typeface="Roboto Mono"/>
                <a:ea typeface="Roboto Mono"/>
                <a:cs typeface="Roboto Mono"/>
                <a:sym typeface="Roboto Mono"/>
              </a:rPr>
              <a:t>One-sided P-value: 0,00225</a:t>
            </a:r>
            <a:endParaRPr sz="900">
              <a:solidFill>
                <a:schemeClr val="dk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sz="900">
              <a:solidFill>
                <a:schemeClr val="dk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fr" sz="900">
                <a:solidFill>
                  <a:schemeClr val="dk1"/>
                </a:solidFill>
                <a:highlight>
                  <a:srgbClr val="FFFFFF"/>
                </a:highlight>
                <a:latin typeface="Roboto Mono"/>
                <a:ea typeface="Roboto Mono"/>
                <a:cs typeface="Roboto Mono"/>
                <a:sym typeface="Roboto Mono"/>
              </a:rPr>
              <a:t>Outcome: reject null-hypothesis </a:t>
            </a:r>
            <a:endParaRPr sz="900">
              <a:solidFill>
                <a:schemeClr val="dk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rPr lang="fr" sz="900">
                <a:solidFill>
                  <a:schemeClr val="dk1"/>
                </a:solidFill>
                <a:highlight>
                  <a:srgbClr val="FFFFFF"/>
                </a:highlight>
                <a:latin typeface="Roboto Mono"/>
                <a:ea typeface="Roboto Mono"/>
                <a:cs typeface="Roboto Mono"/>
                <a:sym typeface="Roboto Mono"/>
              </a:rPr>
              <a:t>(p. value &lt; 0,05 and t-stat &gt; 0)</a:t>
            </a:r>
            <a:endParaRPr sz="900">
              <a:solidFill>
                <a:schemeClr val="dk1"/>
              </a:solidFill>
              <a:highlight>
                <a:srgbClr val="FFFFFF"/>
              </a:highlight>
              <a:latin typeface="Roboto Mono"/>
              <a:ea typeface="Roboto Mono"/>
              <a:cs typeface="Roboto Mono"/>
              <a:sym typeface="Roboto Mono"/>
            </a:endParaRPr>
          </a:p>
          <a:p>
            <a:pPr indent="0" lvl="0" marL="0" rtl="0" algn="l">
              <a:spcBef>
                <a:spcPts val="0"/>
              </a:spcBef>
              <a:spcAft>
                <a:spcPts val="0"/>
              </a:spcAft>
              <a:buNone/>
            </a:pPr>
            <a:r>
              <a:t/>
            </a:r>
            <a:endParaRPr>
              <a:solidFill>
                <a:schemeClr val="dk1"/>
              </a:solidFill>
              <a:latin typeface="Lora"/>
              <a:ea typeface="Lora"/>
              <a:cs typeface="Lora"/>
              <a:sym typeface="Lora"/>
            </a:endParaRPr>
          </a:p>
          <a:p>
            <a:pPr indent="0" lvl="0" marL="0" rtl="0" algn="l">
              <a:spcBef>
                <a:spcPts val="0"/>
              </a:spcBef>
              <a:spcAft>
                <a:spcPts val="0"/>
              </a:spcAft>
              <a:buNone/>
            </a:pPr>
            <a:r>
              <a:t/>
            </a:r>
            <a:endParaRPr>
              <a:solidFill>
                <a:schemeClr val="dk1"/>
              </a:solidFill>
              <a:latin typeface="Lora"/>
              <a:ea typeface="Lora"/>
              <a:cs typeface="Lora"/>
              <a:sym typeface="Lora"/>
            </a:endParaRPr>
          </a:p>
          <a:p>
            <a:pPr indent="0" lvl="0" marL="0" rtl="0" algn="l">
              <a:spcBef>
                <a:spcPts val="0"/>
              </a:spcBef>
              <a:spcAft>
                <a:spcPts val="0"/>
              </a:spcAft>
              <a:buNone/>
            </a:pPr>
            <a:r>
              <a:t/>
            </a:r>
            <a:endParaRPr>
              <a:solidFill>
                <a:schemeClr val="dk1"/>
              </a:solidFill>
              <a:latin typeface="Lora"/>
              <a:ea typeface="Lora"/>
              <a:cs typeface="Lora"/>
              <a:sym typeface="Lora"/>
            </a:endParaRPr>
          </a:p>
          <a:p>
            <a:pPr indent="0" lvl="0" marL="0" rtl="0" algn="l">
              <a:spcBef>
                <a:spcPts val="0"/>
              </a:spcBef>
              <a:spcAft>
                <a:spcPts val="0"/>
              </a:spcAft>
              <a:buNone/>
            </a:pPr>
            <a:r>
              <a:t/>
            </a:r>
            <a:endParaRPr>
              <a:solidFill>
                <a:schemeClr val="dk1"/>
              </a:solidFill>
              <a:latin typeface="Lora"/>
              <a:ea typeface="Lora"/>
              <a:cs typeface="Lora"/>
              <a:sym typeface="Lora"/>
            </a:endParaRPr>
          </a:p>
        </p:txBody>
      </p:sp>
      <p:sp>
        <p:nvSpPr>
          <p:cNvPr id="362" name="Google Shape;362;p40"/>
          <p:cNvSpPr txBox="1"/>
          <p:nvPr/>
        </p:nvSpPr>
        <p:spPr>
          <a:xfrm>
            <a:off x="-800100" y="-679450"/>
            <a:ext cx="2753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63" name="Google Shape;363;p40"/>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364" name="Google Shape;364;p40"/>
          <p:cNvSpPr txBox="1"/>
          <p:nvPr/>
        </p:nvSpPr>
        <p:spPr>
          <a:xfrm>
            <a:off x="183550" y="1815350"/>
            <a:ext cx="11259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chemeClr val="dk1"/>
                </a:solidFill>
                <a:latin typeface="Lora"/>
                <a:ea typeface="Lora"/>
                <a:cs typeface="Lora"/>
                <a:sym typeface="Lora"/>
              </a:rPr>
              <a:t>KPI:</a:t>
            </a:r>
            <a:endParaRPr b="1" sz="1600">
              <a:solidFill>
                <a:schemeClr val="dk1"/>
              </a:solidFill>
              <a:latin typeface="Lora"/>
              <a:ea typeface="Lora"/>
              <a:cs typeface="Lora"/>
              <a:sym typeface="Lora"/>
            </a:endParaRPr>
          </a:p>
        </p:txBody>
      </p:sp>
      <p:sp>
        <p:nvSpPr>
          <p:cNvPr id="365" name="Google Shape;365;p40"/>
          <p:cNvSpPr/>
          <p:nvPr/>
        </p:nvSpPr>
        <p:spPr>
          <a:xfrm>
            <a:off x="5020800" y="718400"/>
            <a:ext cx="1162500" cy="20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grpSp>
        <p:nvGrpSpPr>
          <p:cNvPr id="370" name="Google Shape;370;p41"/>
          <p:cNvGrpSpPr/>
          <p:nvPr/>
        </p:nvGrpSpPr>
        <p:grpSpPr>
          <a:xfrm rot="5400000">
            <a:off x="478435" y="-454075"/>
            <a:ext cx="1224962" cy="1627414"/>
            <a:chOff x="0" y="-38100"/>
            <a:chExt cx="1033200" cy="836115"/>
          </a:xfrm>
        </p:grpSpPr>
        <p:sp>
          <p:nvSpPr>
            <p:cNvPr id="371" name="Google Shape;371;p41"/>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372" name="Google Shape;372;p41"/>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73" name="Google Shape;373;p41"/>
          <p:cNvGrpSpPr/>
          <p:nvPr/>
        </p:nvGrpSpPr>
        <p:grpSpPr>
          <a:xfrm>
            <a:off x="4997333" y="1107125"/>
            <a:ext cx="3292476" cy="3371646"/>
            <a:chOff x="3772900" y="204425"/>
            <a:chExt cx="4856875" cy="4873025"/>
          </a:xfrm>
        </p:grpSpPr>
        <p:pic>
          <p:nvPicPr>
            <p:cNvPr id="374" name="Google Shape;374;p41"/>
            <p:cNvPicPr preferRelativeResize="0"/>
            <p:nvPr/>
          </p:nvPicPr>
          <p:blipFill>
            <a:blip r:embed="rId3">
              <a:alphaModFix/>
            </a:blip>
            <a:stretch>
              <a:fillRect/>
            </a:stretch>
          </p:blipFill>
          <p:spPr>
            <a:xfrm>
              <a:off x="3772900" y="204425"/>
              <a:ext cx="4856875" cy="4873025"/>
            </a:xfrm>
            <a:prstGeom prst="rect">
              <a:avLst/>
            </a:prstGeom>
            <a:noFill/>
            <a:ln>
              <a:noFill/>
            </a:ln>
          </p:spPr>
        </p:pic>
        <p:cxnSp>
          <p:nvCxnSpPr>
            <p:cNvPr id="375" name="Google Shape;375;p41"/>
            <p:cNvCxnSpPr/>
            <p:nvPr/>
          </p:nvCxnSpPr>
          <p:spPr>
            <a:xfrm flipH="1" rot="10800000">
              <a:off x="7370375" y="1453575"/>
              <a:ext cx="274500" cy="558000"/>
            </a:xfrm>
            <a:prstGeom prst="straightConnector1">
              <a:avLst/>
            </a:prstGeom>
            <a:noFill/>
            <a:ln cap="flat" cmpd="sng" w="9525">
              <a:solidFill>
                <a:srgbClr val="898989"/>
              </a:solidFill>
              <a:prstDash val="solid"/>
              <a:round/>
              <a:headEnd len="med" w="med" type="none"/>
              <a:tailEnd len="med" w="med" type="triangle"/>
            </a:ln>
          </p:spPr>
        </p:cxnSp>
        <p:cxnSp>
          <p:nvCxnSpPr>
            <p:cNvPr id="376" name="Google Shape;376;p41"/>
            <p:cNvCxnSpPr/>
            <p:nvPr/>
          </p:nvCxnSpPr>
          <p:spPr>
            <a:xfrm flipH="1" rot="10800000">
              <a:off x="8042325" y="2168800"/>
              <a:ext cx="274500" cy="558000"/>
            </a:xfrm>
            <a:prstGeom prst="straightConnector1">
              <a:avLst/>
            </a:prstGeom>
            <a:noFill/>
            <a:ln cap="flat" cmpd="sng" w="9525">
              <a:solidFill>
                <a:srgbClr val="898989"/>
              </a:solidFill>
              <a:prstDash val="solid"/>
              <a:round/>
              <a:headEnd len="med" w="med" type="none"/>
              <a:tailEnd len="med" w="med" type="triangle"/>
            </a:ln>
          </p:spPr>
        </p:cxnSp>
        <p:cxnSp>
          <p:nvCxnSpPr>
            <p:cNvPr id="377" name="Google Shape;377;p41"/>
            <p:cNvCxnSpPr/>
            <p:nvPr/>
          </p:nvCxnSpPr>
          <p:spPr>
            <a:xfrm flipH="1" rot="10800000">
              <a:off x="4852487" y="1113187"/>
              <a:ext cx="219300" cy="344400"/>
            </a:xfrm>
            <a:prstGeom prst="straightConnector1">
              <a:avLst/>
            </a:prstGeom>
            <a:noFill/>
            <a:ln cap="flat" cmpd="sng" w="9525">
              <a:solidFill>
                <a:srgbClr val="898989"/>
              </a:solidFill>
              <a:prstDash val="solid"/>
              <a:round/>
              <a:headEnd len="med" w="med" type="none"/>
              <a:tailEnd len="med" w="med" type="triangle"/>
            </a:ln>
          </p:spPr>
        </p:cxnSp>
        <p:cxnSp>
          <p:nvCxnSpPr>
            <p:cNvPr id="378" name="Google Shape;378;p41"/>
            <p:cNvCxnSpPr/>
            <p:nvPr/>
          </p:nvCxnSpPr>
          <p:spPr>
            <a:xfrm flipH="1" rot="10800000">
              <a:off x="4189450" y="905633"/>
              <a:ext cx="224700" cy="352200"/>
            </a:xfrm>
            <a:prstGeom prst="straightConnector1">
              <a:avLst/>
            </a:prstGeom>
            <a:noFill/>
            <a:ln cap="flat" cmpd="sng" w="9525">
              <a:solidFill>
                <a:srgbClr val="898989"/>
              </a:solidFill>
              <a:prstDash val="solid"/>
              <a:round/>
              <a:headEnd len="med" w="med" type="none"/>
              <a:tailEnd len="med" w="med" type="triangle"/>
            </a:ln>
          </p:spPr>
        </p:cxnSp>
      </p:grpSp>
      <p:grpSp>
        <p:nvGrpSpPr>
          <p:cNvPr id="379" name="Google Shape;379;p41"/>
          <p:cNvGrpSpPr/>
          <p:nvPr/>
        </p:nvGrpSpPr>
        <p:grpSpPr>
          <a:xfrm>
            <a:off x="2142409" y="1785894"/>
            <a:ext cx="1893034" cy="2791563"/>
            <a:chOff x="372100" y="905825"/>
            <a:chExt cx="3341041" cy="4124650"/>
          </a:xfrm>
        </p:grpSpPr>
        <p:pic>
          <p:nvPicPr>
            <p:cNvPr id="380" name="Google Shape;380;p41"/>
            <p:cNvPicPr preferRelativeResize="0"/>
            <p:nvPr/>
          </p:nvPicPr>
          <p:blipFill>
            <a:blip r:embed="rId4">
              <a:alphaModFix/>
            </a:blip>
            <a:stretch>
              <a:fillRect/>
            </a:stretch>
          </p:blipFill>
          <p:spPr>
            <a:xfrm>
              <a:off x="372100" y="905825"/>
              <a:ext cx="3116276" cy="4124650"/>
            </a:xfrm>
            <a:prstGeom prst="rect">
              <a:avLst/>
            </a:prstGeom>
            <a:noFill/>
            <a:ln>
              <a:noFill/>
            </a:ln>
          </p:spPr>
        </p:pic>
        <p:sp>
          <p:nvSpPr>
            <p:cNvPr id="381" name="Google Shape;381;p41"/>
            <p:cNvSpPr txBox="1"/>
            <p:nvPr/>
          </p:nvSpPr>
          <p:spPr>
            <a:xfrm>
              <a:off x="713141" y="1428408"/>
              <a:ext cx="3000000" cy="4320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+13,0 %</a:t>
              </a:r>
              <a:endParaRPr b="1" sz="700"/>
            </a:p>
          </p:txBody>
        </p:sp>
        <p:cxnSp>
          <p:nvCxnSpPr>
            <p:cNvPr id="382" name="Google Shape;382;p41"/>
            <p:cNvCxnSpPr/>
            <p:nvPr/>
          </p:nvCxnSpPr>
          <p:spPr>
            <a:xfrm flipH="1" rot="10800000">
              <a:off x="1533900" y="1546325"/>
              <a:ext cx="265800" cy="303000"/>
            </a:xfrm>
            <a:prstGeom prst="straightConnector1">
              <a:avLst/>
            </a:prstGeom>
            <a:noFill/>
            <a:ln cap="flat" cmpd="sng" w="9525">
              <a:solidFill>
                <a:srgbClr val="898989"/>
              </a:solidFill>
              <a:prstDash val="solid"/>
              <a:round/>
              <a:headEnd len="med" w="med" type="none"/>
              <a:tailEnd len="med" w="med" type="triangle"/>
            </a:ln>
          </p:spPr>
        </p:cxnSp>
      </p:grpSp>
      <p:sp>
        <p:nvSpPr>
          <p:cNvPr id="383" name="Google Shape;383;p41"/>
          <p:cNvSpPr txBox="1"/>
          <p:nvPr/>
        </p:nvSpPr>
        <p:spPr>
          <a:xfrm>
            <a:off x="5104595" y="1397725"/>
            <a:ext cx="5604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+8,6 %</a:t>
            </a:r>
            <a:endParaRPr b="1" sz="1200"/>
          </a:p>
        </p:txBody>
      </p:sp>
      <p:sp>
        <p:nvSpPr>
          <p:cNvPr id="384" name="Google Shape;384;p41"/>
          <p:cNvSpPr txBox="1"/>
          <p:nvPr/>
        </p:nvSpPr>
        <p:spPr>
          <a:xfrm>
            <a:off x="5664995" y="1428925"/>
            <a:ext cx="5604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+8,5 %</a:t>
            </a:r>
            <a:endParaRPr b="1" sz="1200"/>
          </a:p>
        </p:txBody>
      </p:sp>
      <p:sp>
        <p:nvSpPr>
          <p:cNvPr id="385" name="Google Shape;385;p41"/>
          <p:cNvSpPr txBox="1"/>
          <p:nvPr/>
        </p:nvSpPr>
        <p:spPr>
          <a:xfrm>
            <a:off x="7369320" y="1550513"/>
            <a:ext cx="5604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+12,1 %</a:t>
            </a:r>
            <a:endParaRPr b="1" sz="1200"/>
          </a:p>
        </p:txBody>
      </p:sp>
      <p:sp>
        <p:nvSpPr>
          <p:cNvPr id="386" name="Google Shape;386;p41"/>
          <p:cNvSpPr txBox="1"/>
          <p:nvPr/>
        </p:nvSpPr>
        <p:spPr>
          <a:xfrm>
            <a:off x="7791151" y="2056450"/>
            <a:ext cx="6642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+10,8 %</a:t>
            </a:r>
            <a:endParaRPr b="1" sz="1200"/>
          </a:p>
        </p:txBody>
      </p:sp>
      <p:cxnSp>
        <p:nvCxnSpPr>
          <p:cNvPr id="387" name="Google Shape;387;p41"/>
          <p:cNvCxnSpPr/>
          <p:nvPr/>
        </p:nvCxnSpPr>
        <p:spPr>
          <a:xfrm flipH="1" rot="10800000">
            <a:off x="7027775" y="1843025"/>
            <a:ext cx="208500" cy="327000"/>
          </a:xfrm>
          <a:prstGeom prst="straightConnector1">
            <a:avLst/>
          </a:prstGeom>
          <a:noFill/>
          <a:ln cap="flat" cmpd="sng" w="9525">
            <a:solidFill>
              <a:srgbClr val="898989"/>
            </a:solidFill>
            <a:prstDash val="solid"/>
            <a:round/>
            <a:headEnd len="med" w="med" type="none"/>
            <a:tailEnd len="med" w="med" type="triangle"/>
          </a:ln>
        </p:spPr>
      </p:cxnSp>
      <p:sp>
        <p:nvSpPr>
          <p:cNvPr id="388" name="Google Shape;388;p41"/>
          <p:cNvSpPr txBox="1"/>
          <p:nvPr/>
        </p:nvSpPr>
        <p:spPr>
          <a:xfrm>
            <a:off x="6991349" y="1542875"/>
            <a:ext cx="4779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+7,6 %</a:t>
            </a:r>
            <a:endParaRPr b="1" sz="700"/>
          </a:p>
        </p:txBody>
      </p:sp>
      <p:sp>
        <p:nvSpPr>
          <p:cNvPr id="389" name="Google Shape;389;p41"/>
          <p:cNvSpPr/>
          <p:nvPr/>
        </p:nvSpPr>
        <p:spPr>
          <a:xfrm>
            <a:off x="7027775" y="1044575"/>
            <a:ext cx="1818000" cy="3501900"/>
          </a:xfrm>
          <a:prstGeom prst="rect">
            <a:avLst/>
          </a:prstGeom>
          <a:noFill/>
          <a:ln cap="flat" cmpd="sng" w="9525">
            <a:solidFill>
              <a:srgbClr val="BB180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0" name="Google Shape;390;p41"/>
          <p:cNvSpPr/>
          <p:nvPr/>
        </p:nvSpPr>
        <p:spPr>
          <a:xfrm>
            <a:off x="4829088" y="1044575"/>
            <a:ext cx="1282800" cy="3501900"/>
          </a:xfrm>
          <a:prstGeom prst="rect">
            <a:avLst/>
          </a:prstGeom>
          <a:noFill/>
          <a:ln cap="flat" cmpd="sng" w="9525">
            <a:solidFill>
              <a:srgbClr val="BB180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1" name="Google Shape;391;p41"/>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392" name="Google Shape;392;p41"/>
          <p:cNvSpPr txBox="1"/>
          <p:nvPr/>
        </p:nvSpPr>
        <p:spPr>
          <a:xfrm>
            <a:off x="514350" y="305675"/>
            <a:ext cx="4852800" cy="616500"/>
          </a:xfrm>
          <a:prstGeom prst="rect">
            <a:avLst/>
          </a:prstGeom>
          <a:noFill/>
          <a:ln>
            <a:noFill/>
          </a:ln>
        </p:spPr>
        <p:txBody>
          <a:bodyPr anchorCtr="0" anchor="t" bIns="0" lIns="0" spcFirstLastPara="1" rIns="0" wrap="square" tIns="0">
            <a:spAutoFit/>
          </a:bodyPr>
          <a:lstStyle/>
          <a:p>
            <a:pPr indent="0" lvl="0" marL="0" rtl="0" algn="l">
              <a:lnSpc>
                <a:spcPct val="140006"/>
              </a:lnSpc>
              <a:spcBef>
                <a:spcPts val="0"/>
              </a:spcBef>
              <a:spcAft>
                <a:spcPts val="0"/>
              </a:spcAft>
              <a:buNone/>
            </a:pPr>
            <a:r>
              <a:rPr b="1" lang="fr" sz="2700">
                <a:solidFill>
                  <a:srgbClr val="BB1808"/>
                </a:solidFill>
                <a:latin typeface="Playfair Display"/>
                <a:ea typeface="Playfair Display"/>
                <a:cs typeface="Playfair Display"/>
                <a:sym typeface="Playfair Display"/>
              </a:rPr>
              <a:t>H</a:t>
            </a:r>
            <a:r>
              <a:rPr b="1" baseline="-25000" lang="fr" sz="2700">
                <a:solidFill>
                  <a:srgbClr val="BB1808"/>
                </a:solidFill>
                <a:latin typeface="Playfair Display"/>
                <a:ea typeface="Playfair Display"/>
                <a:cs typeface="Playfair Display"/>
                <a:sym typeface="Playfair Display"/>
              </a:rPr>
              <a:t>1</a:t>
            </a:r>
            <a:r>
              <a:rPr b="1" lang="fr" sz="2700">
                <a:solidFill>
                  <a:srgbClr val="BB1808"/>
                </a:solidFill>
                <a:latin typeface="Playfair Display"/>
                <a:ea typeface="Playfair Display"/>
                <a:cs typeface="Playfair Display"/>
                <a:sym typeface="Playfair Display"/>
              </a:rPr>
              <a:t>: Conversion rate (cont.)</a:t>
            </a:r>
            <a:endParaRPr b="1" sz="27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sz="200">
              <a:solidFill>
                <a:srgbClr val="BB1808"/>
              </a:solidFill>
            </a:endParaRPr>
          </a:p>
        </p:txBody>
      </p:sp>
      <p:sp>
        <p:nvSpPr>
          <p:cNvPr id="393" name="Google Shape;393;p41"/>
          <p:cNvSpPr/>
          <p:nvPr/>
        </p:nvSpPr>
        <p:spPr>
          <a:xfrm>
            <a:off x="1792000" y="1785900"/>
            <a:ext cx="1162500" cy="20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grpSp>
        <p:nvGrpSpPr>
          <p:cNvPr id="398" name="Google Shape;398;p42"/>
          <p:cNvGrpSpPr/>
          <p:nvPr/>
        </p:nvGrpSpPr>
        <p:grpSpPr>
          <a:xfrm rot="5400000">
            <a:off x="478435" y="-454075"/>
            <a:ext cx="1224962" cy="1627414"/>
            <a:chOff x="0" y="-38100"/>
            <a:chExt cx="1033200" cy="836115"/>
          </a:xfrm>
        </p:grpSpPr>
        <p:sp>
          <p:nvSpPr>
            <p:cNvPr id="399" name="Google Shape;399;p42"/>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400" name="Google Shape;400;p42"/>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01" name="Google Shape;401;p42"/>
          <p:cNvGrpSpPr/>
          <p:nvPr/>
        </p:nvGrpSpPr>
        <p:grpSpPr>
          <a:xfrm>
            <a:off x="4997333" y="1107125"/>
            <a:ext cx="3292476" cy="3371646"/>
            <a:chOff x="3772900" y="204425"/>
            <a:chExt cx="4856875" cy="4873025"/>
          </a:xfrm>
        </p:grpSpPr>
        <p:pic>
          <p:nvPicPr>
            <p:cNvPr id="402" name="Google Shape;402;p42"/>
            <p:cNvPicPr preferRelativeResize="0"/>
            <p:nvPr/>
          </p:nvPicPr>
          <p:blipFill>
            <a:blip r:embed="rId3">
              <a:alphaModFix/>
            </a:blip>
            <a:stretch>
              <a:fillRect/>
            </a:stretch>
          </p:blipFill>
          <p:spPr>
            <a:xfrm>
              <a:off x="3772900" y="204425"/>
              <a:ext cx="4856875" cy="4873025"/>
            </a:xfrm>
            <a:prstGeom prst="rect">
              <a:avLst/>
            </a:prstGeom>
            <a:noFill/>
            <a:ln>
              <a:noFill/>
            </a:ln>
          </p:spPr>
        </p:pic>
        <p:cxnSp>
          <p:nvCxnSpPr>
            <p:cNvPr id="403" name="Google Shape;403;p42"/>
            <p:cNvCxnSpPr/>
            <p:nvPr/>
          </p:nvCxnSpPr>
          <p:spPr>
            <a:xfrm flipH="1" rot="10800000">
              <a:off x="7370375" y="1453575"/>
              <a:ext cx="274500" cy="558000"/>
            </a:xfrm>
            <a:prstGeom prst="straightConnector1">
              <a:avLst/>
            </a:prstGeom>
            <a:noFill/>
            <a:ln cap="flat" cmpd="sng" w="9525">
              <a:solidFill>
                <a:srgbClr val="898989"/>
              </a:solidFill>
              <a:prstDash val="solid"/>
              <a:round/>
              <a:headEnd len="med" w="med" type="none"/>
              <a:tailEnd len="med" w="med" type="triangle"/>
            </a:ln>
          </p:spPr>
        </p:cxnSp>
        <p:cxnSp>
          <p:nvCxnSpPr>
            <p:cNvPr id="404" name="Google Shape;404;p42"/>
            <p:cNvCxnSpPr/>
            <p:nvPr/>
          </p:nvCxnSpPr>
          <p:spPr>
            <a:xfrm flipH="1" rot="10800000">
              <a:off x="8042325" y="2168800"/>
              <a:ext cx="274500" cy="558000"/>
            </a:xfrm>
            <a:prstGeom prst="straightConnector1">
              <a:avLst/>
            </a:prstGeom>
            <a:noFill/>
            <a:ln cap="flat" cmpd="sng" w="9525">
              <a:solidFill>
                <a:srgbClr val="898989"/>
              </a:solidFill>
              <a:prstDash val="solid"/>
              <a:round/>
              <a:headEnd len="med" w="med" type="none"/>
              <a:tailEnd len="med" w="med" type="triangle"/>
            </a:ln>
          </p:spPr>
        </p:cxnSp>
        <p:cxnSp>
          <p:nvCxnSpPr>
            <p:cNvPr id="405" name="Google Shape;405;p42"/>
            <p:cNvCxnSpPr/>
            <p:nvPr/>
          </p:nvCxnSpPr>
          <p:spPr>
            <a:xfrm flipH="1" rot="10800000">
              <a:off x="4852487" y="1113187"/>
              <a:ext cx="219300" cy="344400"/>
            </a:xfrm>
            <a:prstGeom prst="straightConnector1">
              <a:avLst/>
            </a:prstGeom>
            <a:noFill/>
            <a:ln cap="flat" cmpd="sng" w="9525">
              <a:solidFill>
                <a:srgbClr val="898989"/>
              </a:solidFill>
              <a:prstDash val="solid"/>
              <a:round/>
              <a:headEnd len="med" w="med" type="none"/>
              <a:tailEnd len="med" w="med" type="triangle"/>
            </a:ln>
          </p:spPr>
        </p:cxnSp>
        <p:cxnSp>
          <p:nvCxnSpPr>
            <p:cNvPr id="406" name="Google Shape;406;p42"/>
            <p:cNvCxnSpPr/>
            <p:nvPr/>
          </p:nvCxnSpPr>
          <p:spPr>
            <a:xfrm flipH="1" rot="10800000">
              <a:off x="4189450" y="905633"/>
              <a:ext cx="224700" cy="352200"/>
            </a:xfrm>
            <a:prstGeom prst="straightConnector1">
              <a:avLst/>
            </a:prstGeom>
            <a:noFill/>
            <a:ln cap="flat" cmpd="sng" w="9525">
              <a:solidFill>
                <a:srgbClr val="898989"/>
              </a:solidFill>
              <a:prstDash val="solid"/>
              <a:round/>
              <a:headEnd len="med" w="med" type="none"/>
              <a:tailEnd len="med" w="med" type="triangle"/>
            </a:ln>
          </p:spPr>
        </p:cxnSp>
      </p:grpSp>
      <p:grpSp>
        <p:nvGrpSpPr>
          <p:cNvPr id="407" name="Google Shape;407;p42"/>
          <p:cNvGrpSpPr/>
          <p:nvPr/>
        </p:nvGrpSpPr>
        <p:grpSpPr>
          <a:xfrm>
            <a:off x="2142409" y="1785894"/>
            <a:ext cx="1893034" cy="2791563"/>
            <a:chOff x="372100" y="905825"/>
            <a:chExt cx="3341041" cy="4124650"/>
          </a:xfrm>
        </p:grpSpPr>
        <p:pic>
          <p:nvPicPr>
            <p:cNvPr id="408" name="Google Shape;408;p42"/>
            <p:cNvPicPr preferRelativeResize="0"/>
            <p:nvPr/>
          </p:nvPicPr>
          <p:blipFill>
            <a:blip r:embed="rId4">
              <a:alphaModFix/>
            </a:blip>
            <a:stretch>
              <a:fillRect/>
            </a:stretch>
          </p:blipFill>
          <p:spPr>
            <a:xfrm>
              <a:off x="372100" y="905825"/>
              <a:ext cx="3116276" cy="4124650"/>
            </a:xfrm>
            <a:prstGeom prst="rect">
              <a:avLst/>
            </a:prstGeom>
            <a:noFill/>
            <a:ln>
              <a:noFill/>
            </a:ln>
          </p:spPr>
        </p:pic>
        <p:sp>
          <p:nvSpPr>
            <p:cNvPr id="409" name="Google Shape;409;p42"/>
            <p:cNvSpPr txBox="1"/>
            <p:nvPr/>
          </p:nvSpPr>
          <p:spPr>
            <a:xfrm>
              <a:off x="713141" y="1428408"/>
              <a:ext cx="3000000" cy="4320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+13,0 %</a:t>
              </a:r>
              <a:endParaRPr b="1" sz="700"/>
            </a:p>
          </p:txBody>
        </p:sp>
        <p:cxnSp>
          <p:nvCxnSpPr>
            <p:cNvPr id="410" name="Google Shape;410;p42"/>
            <p:cNvCxnSpPr/>
            <p:nvPr/>
          </p:nvCxnSpPr>
          <p:spPr>
            <a:xfrm flipH="1" rot="10800000">
              <a:off x="1533900" y="1546325"/>
              <a:ext cx="265800" cy="303000"/>
            </a:xfrm>
            <a:prstGeom prst="straightConnector1">
              <a:avLst/>
            </a:prstGeom>
            <a:noFill/>
            <a:ln cap="flat" cmpd="sng" w="9525">
              <a:solidFill>
                <a:srgbClr val="898989"/>
              </a:solidFill>
              <a:prstDash val="solid"/>
              <a:round/>
              <a:headEnd len="med" w="med" type="none"/>
              <a:tailEnd len="med" w="med" type="triangle"/>
            </a:ln>
          </p:spPr>
        </p:cxnSp>
      </p:grpSp>
      <p:sp>
        <p:nvSpPr>
          <p:cNvPr id="411" name="Google Shape;411;p42"/>
          <p:cNvSpPr txBox="1"/>
          <p:nvPr/>
        </p:nvSpPr>
        <p:spPr>
          <a:xfrm>
            <a:off x="5104595" y="1397725"/>
            <a:ext cx="5604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+8,6 %</a:t>
            </a:r>
            <a:endParaRPr b="1" sz="1200"/>
          </a:p>
        </p:txBody>
      </p:sp>
      <p:sp>
        <p:nvSpPr>
          <p:cNvPr id="412" name="Google Shape;412;p42"/>
          <p:cNvSpPr txBox="1"/>
          <p:nvPr/>
        </p:nvSpPr>
        <p:spPr>
          <a:xfrm>
            <a:off x="5664995" y="1428925"/>
            <a:ext cx="5604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+8,5 %</a:t>
            </a:r>
            <a:endParaRPr b="1" sz="1200"/>
          </a:p>
        </p:txBody>
      </p:sp>
      <p:sp>
        <p:nvSpPr>
          <p:cNvPr id="413" name="Google Shape;413;p42"/>
          <p:cNvSpPr txBox="1"/>
          <p:nvPr/>
        </p:nvSpPr>
        <p:spPr>
          <a:xfrm>
            <a:off x="7369320" y="1550513"/>
            <a:ext cx="5604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+12,1 %</a:t>
            </a:r>
            <a:endParaRPr b="1" sz="1200"/>
          </a:p>
        </p:txBody>
      </p:sp>
      <p:sp>
        <p:nvSpPr>
          <p:cNvPr id="414" name="Google Shape;414;p42"/>
          <p:cNvSpPr txBox="1"/>
          <p:nvPr/>
        </p:nvSpPr>
        <p:spPr>
          <a:xfrm>
            <a:off x="7791151" y="2056450"/>
            <a:ext cx="6642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+10,8 %</a:t>
            </a:r>
            <a:endParaRPr b="1" sz="1200"/>
          </a:p>
        </p:txBody>
      </p:sp>
      <p:cxnSp>
        <p:nvCxnSpPr>
          <p:cNvPr id="415" name="Google Shape;415;p42"/>
          <p:cNvCxnSpPr/>
          <p:nvPr/>
        </p:nvCxnSpPr>
        <p:spPr>
          <a:xfrm flipH="1" rot="10800000">
            <a:off x="7027775" y="1843025"/>
            <a:ext cx="208500" cy="327000"/>
          </a:xfrm>
          <a:prstGeom prst="straightConnector1">
            <a:avLst/>
          </a:prstGeom>
          <a:noFill/>
          <a:ln cap="flat" cmpd="sng" w="9525">
            <a:solidFill>
              <a:srgbClr val="898989"/>
            </a:solidFill>
            <a:prstDash val="solid"/>
            <a:round/>
            <a:headEnd len="med" w="med" type="none"/>
            <a:tailEnd len="med" w="med" type="triangle"/>
          </a:ln>
        </p:spPr>
      </p:cxnSp>
      <p:sp>
        <p:nvSpPr>
          <p:cNvPr id="416" name="Google Shape;416;p42"/>
          <p:cNvSpPr txBox="1"/>
          <p:nvPr/>
        </p:nvSpPr>
        <p:spPr>
          <a:xfrm>
            <a:off x="6991349" y="1542875"/>
            <a:ext cx="4779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+7,6 %</a:t>
            </a:r>
            <a:endParaRPr b="1" sz="700"/>
          </a:p>
        </p:txBody>
      </p:sp>
      <p:sp>
        <p:nvSpPr>
          <p:cNvPr id="417" name="Google Shape;417;p42"/>
          <p:cNvSpPr/>
          <p:nvPr/>
        </p:nvSpPr>
        <p:spPr>
          <a:xfrm>
            <a:off x="7027775" y="1044575"/>
            <a:ext cx="1818000" cy="3501900"/>
          </a:xfrm>
          <a:prstGeom prst="rect">
            <a:avLst/>
          </a:prstGeom>
          <a:noFill/>
          <a:ln cap="flat" cmpd="sng" w="9525">
            <a:solidFill>
              <a:srgbClr val="BB180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8" name="Google Shape;418;p42"/>
          <p:cNvSpPr/>
          <p:nvPr/>
        </p:nvSpPr>
        <p:spPr>
          <a:xfrm>
            <a:off x="4829088" y="1044575"/>
            <a:ext cx="1282800" cy="3501900"/>
          </a:xfrm>
          <a:prstGeom prst="rect">
            <a:avLst/>
          </a:prstGeom>
          <a:noFill/>
          <a:ln cap="flat" cmpd="sng" w="9525">
            <a:solidFill>
              <a:srgbClr val="BB180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19" name="Google Shape;419;p42"/>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420" name="Google Shape;420;p42"/>
          <p:cNvSpPr txBox="1"/>
          <p:nvPr/>
        </p:nvSpPr>
        <p:spPr>
          <a:xfrm>
            <a:off x="514350" y="305675"/>
            <a:ext cx="4852800" cy="616500"/>
          </a:xfrm>
          <a:prstGeom prst="rect">
            <a:avLst/>
          </a:prstGeom>
          <a:noFill/>
          <a:ln>
            <a:noFill/>
          </a:ln>
        </p:spPr>
        <p:txBody>
          <a:bodyPr anchorCtr="0" anchor="t" bIns="0" lIns="0" spcFirstLastPara="1" rIns="0" wrap="square" tIns="0">
            <a:spAutoFit/>
          </a:bodyPr>
          <a:lstStyle/>
          <a:p>
            <a:pPr indent="0" lvl="0" marL="0" rtl="0" algn="l">
              <a:lnSpc>
                <a:spcPct val="140006"/>
              </a:lnSpc>
              <a:spcBef>
                <a:spcPts val="0"/>
              </a:spcBef>
              <a:spcAft>
                <a:spcPts val="0"/>
              </a:spcAft>
              <a:buNone/>
            </a:pPr>
            <a:r>
              <a:rPr b="1" lang="fr" sz="2700">
                <a:solidFill>
                  <a:srgbClr val="BB1808"/>
                </a:solidFill>
                <a:latin typeface="Playfair Display"/>
                <a:ea typeface="Playfair Display"/>
                <a:cs typeface="Playfair Display"/>
                <a:sym typeface="Playfair Display"/>
              </a:rPr>
              <a:t>H</a:t>
            </a:r>
            <a:r>
              <a:rPr b="1" baseline="-25000" lang="fr" sz="2700">
                <a:solidFill>
                  <a:srgbClr val="BB1808"/>
                </a:solidFill>
                <a:latin typeface="Playfair Display"/>
                <a:ea typeface="Playfair Display"/>
                <a:cs typeface="Playfair Display"/>
                <a:sym typeface="Playfair Display"/>
              </a:rPr>
              <a:t>1</a:t>
            </a:r>
            <a:r>
              <a:rPr b="1" lang="fr" sz="2700">
                <a:solidFill>
                  <a:srgbClr val="BB1808"/>
                </a:solidFill>
                <a:latin typeface="Playfair Display"/>
                <a:ea typeface="Playfair Display"/>
                <a:cs typeface="Playfair Display"/>
                <a:sym typeface="Playfair Display"/>
              </a:rPr>
              <a:t>: Conversion rate (cont.)</a:t>
            </a:r>
            <a:endParaRPr b="1" sz="27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sz="200">
              <a:solidFill>
                <a:srgbClr val="BB1808"/>
              </a:solidFill>
            </a:endParaRPr>
          </a:p>
        </p:txBody>
      </p:sp>
      <p:sp>
        <p:nvSpPr>
          <p:cNvPr id="421" name="Google Shape;421;p42"/>
          <p:cNvSpPr txBox="1"/>
          <p:nvPr/>
        </p:nvSpPr>
        <p:spPr>
          <a:xfrm>
            <a:off x="496000" y="1264800"/>
            <a:ext cx="3650700" cy="42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chemeClr val="dk1"/>
                </a:solidFill>
                <a:latin typeface="Lora"/>
                <a:ea typeface="Lora"/>
                <a:cs typeface="Lora"/>
                <a:sym typeface="Lora"/>
              </a:rPr>
              <a:t>- Youngest and oldest age group onboard most</a:t>
            </a:r>
            <a:endParaRPr sz="1200">
              <a:solidFill>
                <a:schemeClr val="dk1"/>
              </a:solidFill>
              <a:latin typeface="Lora"/>
              <a:ea typeface="Lora"/>
              <a:cs typeface="Lora"/>
              <a:sym typeface="Lora"/>
            </a:endParaRPr>
          </a:p>
        </p:txBody>
      </p:sp>
      <p:sp>
        <p:nvSpPr>
          <p:cNvPr id="422" name="Google Shape;422;p42"/>
          <p:cNvSpPr/>
          <p:nvPr/>
        </p:nvSpPr>
        <p:spPr>
          <a:xfrm>
            <a:off x="1792000" y="1785900"/>
            <a:ext cx="1162500" cy="20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grpSp>
        <p:nvGrpSpPr>
          <p:cNvPr id="427" name="Google Shape;427;p43"/>
          <p:cNvGrpSpPr/>
          <p:nvPr/>
        </p:nvGrpSpPr>
        <p:grpSpPr>
          <a:xfrm rot="5400000">
            <a:off x="421341" y="-397008"/>
            <a:ext cx="1269699" cy="1558017"/>
            <a:chOff x="0" y="-38100"/>
            <a:chExt cx="1033200" cy="836115"/>
          </a:xfrm>
        </p:grpSpPr>
        <p:sp>
          <p:nvSpPr>
            <p:cNvPr id="428" name="Google Shape;428;p43"/>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429" name="Google Shape;429;p43"/>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30" name="Google Shape;430;p43"/>
          <p:cNvSpPr txBox="1"/>
          <p:nvPr/>
        </p:nvSpPr>
        <p:spPr>
          <a:xfrm>
            <a:off x="514350" y="305675"/>
            <a:ext cx="4852800" cy="5088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200">
                <a:solidFill>
                  <a:srgbClr val="BB1808"/>
                </a:solidFill>
                <a:latin typeface="Playfair Display"/>
                <a:ea typeface="Playfair Display"/>
                <a:cs typeface="Playfair Display"/>
                <a:sym typeface="Playfair Display"/>
              </a:rPr>
              <a:t>H</a:t>
            </a:r>
            <a:r>
              <a:rPr b="1" baseline="-25000" lang="fr" sz="2200">
                <a:solidFill>
                  <a:srgbClr val="BB1808"/>
                </a:solidFill>
                <a:latin typeface="Playfair Display"/>
                <a:ea typeface="Playfair Display"/>
                <a:cs typeface="Playfair Display"/>
                <a:sym typeface="Playfair Display"/>
              </a:rPr>
              <a:t>1</a:t>
            </a:r>
            <a:r>
              <a:rPr b="1" lang="fr" sz="2200">
                <a:solidFill>
                  <a:srgbClr val="BB1808"/>
                </a:solidFill>
                <a:latin typeface="Playfair Display"/>
                <a:ea typeface="Playfair Display"/>
                <a:cs typeface="Playfair Display"/>
                <a:sym typeface="Playfair Display"/>
              </a:rPr>
              <a:t>: </a:t>
            </a:r>
            <a:r>
              <a:rPr b="1" lang="fr" sz="2200">
                <a:solidFill>
                  <a:srgbClr val="BB1808"/>
                </a:solidFill>
                <a:latin typeface="Playfair Display"/>
                <a:ea typeface="Playfair Display"/>
                <a:cs typeface="Playfair Display"/>
                <a:sym typeface="Playfair Display"/>
              </a:rPr>
              <a:t>Implied financial impact</a:t>
            </a:r>
            <a:endParaRPr b="1" sz="22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sz="100">
              <a:solidFill>
                <a:srgbClr val="BB1808"/>
              </a:solidFill>
            </a:endParaRPr>
          </a:p>
        </p:txBody>
      </p:sp>
      <p:pic>
        <p:nvPicPr>
          <p:cNvPr id="431" name="Google Shape;431;p43"/>
          <p:cNvPicPr preferRelativeResize="0"/>
          <p:nvPr/>
        </p:nvPicPr>
        <p:blipFill>
          <a:blip r:embed="rId3">
            <a:alphaModFix/>
          </a:blip>
          <a:stretch>
            <a:fillRect/>
          </a:stretch>
        </p:blipFill>
        <p:spPr>
          <a:xfrm>
            <a:off x="4528450" y="370500"/>
            <a:ext cx="4563424" cy="4447024"/>
          </a:xfrm>
          <a:prstGeom prst="rect">
            <a:avLst/>
          </a:prstGeom>
          <a:noFill/>
          <a:ln>
            <a:noFill/>
          </a:ln>
        </p:spPr>
      </p:pic>
      <p:sp>
        <p:nvSpPr>
          <p:cNvPr id="432" name="Google Shape;432;p43"/>
          <p:cNvSpPr txBox="1"/>
          <p:nvPr/>
        </p:nvSpPr>
        <p:spPr>
          <a:xfrm>
            <a:off x="768300" y="1085850"/>
            <a:ext cx="3803700" cy="2981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fr" sz="1200">
                <a:solidFill>
                  <a:schemeClr val="dk1"/>
                </a:solidFill>
                <a:latin typeface="Lora"/>
                <a:ea typeface="Lora"/>
                <a:cs typeface="Lora"/>
                <a:sym typeface="Lora"/>
              </a:rPr>
              <a:t>Discounted cash flows </a:t>
            </a:r>
            <a:endParaRPr b="1" sz="1200">
              <a:solidFill>
                <a:schemeClr val="dk1"/>
              </a:solidFill>
              <a:latin typeface="Lora"/>
              <a:ea typeface="Lora"/>
              <a:cs typeface="Lora"/>
              <a:sym typeface="Lora"/>
            </a:endParaRPr>
          </a:p>
          <a:p>
            <a:pPr indent="0" lvl="0" marL="457200" rtl="0" algn="l">
              <a:lnSpc>
                <a:spcPct val="115000"/>
              </a:lnSpc>
              <a:spcBef>
                <a:spcPts val="0"/>
              </a:spcBef>
              <a:spcAft>
                <a:spcPts val="0"/>
              </a:spcAft>
              <a:buNone/>
            </a:pPr>
            <a:r>
              <a:t/>
            </a:r>
            <a:endParaRPr sz="1200">
              <a:solidFill>
                <a:schemeClr val="dk1"/>
              </a:solidFill>
              <a:latin typeface="Lora"/>
              <a:ea typeface="Lora"/>
              <a:cs typeface="Lora"/>
              <a:sym typeface="Lora"/>
            </a:endParaRPr>
          </a:p>
          <a:p>
            <a:pPr indent="-304800" lvl="0" marL="457200" rtl="0" algn="l">
              <a:lnSpc>
                <a:spcPct val="115000"/>
              </a:lnSpc>
              <a:spcBef>
                <a:spcPts val="0"/>
              </a:spcBef>
              <a:spcAft>
                <a:spcPts val="0"/>
              </a:spcAft>
              <a:buClr>
                <a:schemeClr val="dk1"/>
              </a:buClr>
              <a:buSzPts val="1200"/>
              <a:buFont typeface="Trebuchet MS"/>
              <a:buChar char="●"/>
            </a:pPr>
            <a:r>
              <a:rPr lang="fr" sz="1200">
                <a:solidFill>
                  <a:schemeClr val="dk1"/>
                </a:solidFill>
                <a:latin typeface="Lora"/>
                <a:ea typeface="Lora"/>
                <a:cs typeface="Lora"/>
                <a:sym typeface="Lora"/>
              </a:rPr>
              <a:t>Considering Future Value of present cash flows: prominent increases in onboarding in the </a:t>
            </a:r>
            <a:r>
              <a:rPr b="1" lang="fr" sz="1200">
                <a:solidFill>
                  <a:schemeClr val="dk1"/>
                </a:solidFill>
                <a:latin typeface="Lora"/>
                <a:ea typeface="Lora"/>
                <a:cs typeface="Lora"/>
                <a:sym typeface="Lora"/>
              </a:rPr>
              <a:t>highest</a:t>
            </a:r>
            <a:r>
              <a:rPr lang="fr" sz="1200">
                <a:solidFill>
                  <a:schemeClr val="dk1"/>
                </a:solidFill>
                <a:latin typeface="Lora"/>
                <a:ea typeface="Lora"/>
                <a:cs typeface="Lora"/>
                <a:sym typeface="Lora"/>
              </a:rPr>
              <a:t> and </a:t>
            </a:r>
            <a:r>
              <a:rPr b="1" lang="fr" sz="1200">
                <a:solidFill>
                  <a:schemeClr val="dk1"/>
                </a:solidFill>
                <a:latin typeface="Lora"/>
                <a:ea typeface="Lora"/>
                <a:cs typeface="Lora"/>
                <a:sym typeface="Lora"/>
              </a:rPr>
              <a:t>lowest</a:t>
            </a:r>
            <a:r>
              <a:rPr lang="fr" sz="1200">
                <a:solidFill>
                  <a:schemeClr val="dk1"/>
                </a:solidFill>
                <a:latin typeface="Lora"/>
                <a:ea typeface="Lora"/>
                <a:cs typeface="Lora"/>
                <a:sym typeface="Lora"/>
              </a:rPr>
              <a:t> age-groups resulted in an significant implied financial result.</a:t>
            </a:r>
            <a:endParaRPr sz="1200">
              <a:solidFill>
                <a:schemeClr val="dk1"/>
              </a:solidFill>
              <a:latin typeface="Lora"/>
              <a:ea typeface="Lora"/>
              <a:cs typeface="Lora"/>
              <a:sym typeface="Lora"/>
            </a:endParaRPr>
          </a:p>
          <a:p>
            <a:pPr indent="0" lvl="0" marL="457200" rtl="0" algn="l">
              <a:lnSpc>
                <a:spcPct val="115000"/>
              </a:lnSpc>
              <a:spcBef>
                <a:spcPts val="0"/>
              </a:spcBef>
              <a:spcAft>
                <a:spcPts val="0"/>
              </a:spcAft>
              <a:buNone/>
            </a:pPr>
            <a:r>
              <a:t/>
            </a:r>
            <a:endParaRPr sz="1200">
              <a:solidFill>
                <a:schemeClr val="dk1"/>
              </a:solidFill>
              <a:latin typeface="Lora"/>
              <a:ea typeface="Lora"/>
              <a:cs typeface="Lora"/>
              <a:sym typeface="Lora"/>
            </a:endParaRPr>
          </a:p>
          <a:p>
            <a:pPr indent="0" lvl="0" marL="457200" rtl="0" algn="l">
              <a:lnSpc>
                <a:spcPct val="115000"/>
              </a:lnSpc>
              <a:spcBef>
                <a:spcPts val="0"/>
              </a:spcBef>
              <a:spcAft>
                <a:spcPts val="0"/>
              </a:spcAft>
              <a:buNone/>
            </a:pPr>
            <a:r>
              <a:t/>
            </a:r>
            <a:endParaRPr sz="1200">
              <a:solidFill>
                <a:schemeClr val="dk1"/>
              </a:solidFill>
              <a:latin typeface="Lora"/>
              <a:ea typeface="Lora"/>
              <a:cs typeface="Lora"/>
              <a:sym typeface="Lora"/>
            </a:endParaRPr>
          </a:p>
        </p:txBody>
      </p:sp>
      <p:sp>
        <p:nvSpPr>
          <p:cNvPr id="433" name="Google Shape;433;p43"/>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6"/>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146" name="Google Shape;146;p26"/>
          <p:cNvGrpSpPr/>
          <p:nvPr/>
        </p:nvGrpSpPr>
        <p:grpSpPr>
          <a:xfrm rot="5400000">
            <a:off x="632191" y="-607829"/>
            <a:ext cx="1180328" cy="1890289"/>
            <a:chOff x="0" y="-38100"/>
            <a:chExt cx="1033200" cy="836115"/>
          </a:xfrm>
        </p:grpSpPr>
        <p:sp>
          <p:nvSpPr>
            <p:cNvPr id="147" name="Google Shape;147;p26"/>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148" name="Google Shape;148;p26"/>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9" name="Google Shape;149;p26"/>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150" name="Google Shape;150;p26"/>
          <p:cNvSpPr txBox="1"/>
          <p:nvPr/>
        </p:nvSpPr>
        <p:spPr>
          <a:xfrm>
            <a:off x="514350" y="305665"/>
            <a:ext cx="37488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Outline</a:t>
            </a:r>
            <a:endParaRPr sz="700">
              <a:solidFill>
                <a:srgbClr val="BB1808"/>
              </a:solidFill>
            </a:endParaRPr>
          </a:p>
        </p:txBody>
      </p:sp>
      <p:sp>
        <p:nvSpPr>
          <p:cNvPr id="151" name="Google Shape;151;p26"/>
          <p:cNvSpPr txBox="1"/>
          <p:nvPr/>
        </p:nvSpPr>
        <p:spPr>
          <a:xfrm>
            <a:off x="514350" y="1145750"/>
            <a:ext cx="3815700" cy="3556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Font typeface="Trebuchet MS"/>
              <a:buAutoNum type="arabicPeriod"/>
            </a:pPr>
            <a:r>
              <a:rPr lang="fr" sz="1600">
                <a:solidFill>
                  <a:schemeClr val="dk1"/>
                </a:solidFill>
                <a:latin typeface="Trebuchet MS"/>
                <a:ea typeface="Trebuchet MS"/>
                <a:cs typeface="Trebuchet MS"/>
                <a:sym typeface="Trebuchet MS"/>
              </a:rPr>
              <a:t>Research objective</a:t>
            </a:r>
            <a:endParaRPr sz="1600">
              <a:solidFill>
                <a:schemeClr val="dk1"/>
              </a:solidFill>
              <a:latin typeface="Trebuchet MS"/>
              <a:ea typeface="Trebuchet MS"/>
              <a:cs typeface="Trebuchet MS"/>
              <a:sym typeface="Trebuchet MS"/>
            </a:endParaRPr>
          </a:p>
          <a:p>
            <a:pPr indent="-330200" lvl="0" marL="457200" rtl="0" algn="l">
              <a:lnSpc>
                <a:spcPct val="150000"/>
              </a:lnSpc>
              <a:spcBef>
                <a:spcPts val="0"/>
              </a:spcBef>
              <a:spcAft>
                <a:spcPts val="0"/>
              </a:spcAft>
              <a:buClr>
                <a:schemeClr val="dk1"/>
              </a:buClr>
              <a:buSzPts val="1600"/>
              <a:buFont typeface="Trebuchet MS"/>
              <a:buAutoNum type="arabicPeriod"/>
            </a:pPr>
            <a:r>
              <a:rPr lang="fr" sz="1600">
                <a:solidFill>
                  <a:schemeClr val="dk1"/>
                </a:solidFill>
                <a:latin typeface="Trebuchet MS"/>
                <a:ea typeface="Trebuchet MS"/>
                <a:cs typeface="Trebuchet MS"/>
                <a:sym typeface="Trebuchet MS"/>
              </a:rPr>
              <a:t>Preliminary analysis</a:t>
            </a:r>
            <a:endParaRPr sz="1600">
              <a:solidFill>
                <a:schemeClr val="dk1"/>
              </a:solidFill>
              <a:latin typeface="Trebuchet MS"/>
              <a:ea typeface="Trebuchet MS"/>
              <a:cs typeface="Trebuchet MS"/>
              <a:sym typeface="Trebuchet MS"/>
            </a:endParaRPr>
          </a:p>
          <a:p>
            <a:pPr indent="-330200" lvl="0" marL="457200" rtl="0" algn="l">
              <a:lnSpc>
                <a:spcPct val="150000"/>
              </a:lnSpc>
              <a:spcBef>
                <a:spcPts val="0"/>
              </a:spcBef>
              <a:spcAft>
                <a:spcPts val="0"/>
              </a:spcAft>
              <a:buClr>
                <a:schemeClr val="dk1"/>
              </a:buClr>
              <a:buSzPts val="1600"/>
              <a:buFont typeface="Trebuchet MS"/>
              <a:buAutoNum type="arabicPeriod"/>
            </a:pPr>
            <a:r>
              <a:rPr lang="fr" sz="1600">
                <a:solidFill>
                  <a:schemeClr val="dk1"/>
                </a:solidFill>
                <a:latin typeface="Trebuchet MS"/>
                <a:ea typeface="Trebuchet MS"/>
                <a:cs typeface="Trebuchet MS"/>
                <a:sym typeface="Trebuchet MS"/>
              </a:rPr>
              <a:t>Hypotheses formed</a:t>
            </a:r>
            <a:endParaRPr sz="1600">
              <a:solidFill>
                <a:schemeClr val="dk1"/>
              </a:solidFill>
              <a:latin typeface="Trebuchet MS"/>
              <a:ea typeface="Trebuchet MS"/>
              <a:cs typeface="Trebuchet MS"/>
              <a:sym typeface="Trebuchet MS"/>
            </a:endParaRPr>
          </a:p>
          <a:p>
            <a:pPr indent="-330200" lvl="0" marL="457200" rtl="0" algn="l">
              <a:lnSpc>
                <a:spcPct val="150000"/>
              </a:lnSpc>
              <a:spcBef>
                <a:spcPts val="0"/>
              </a:spcBef>
              <a:spcAft>
                <a:spcPts val="0"/>
              </a:spcAft>
              <a:buClr>
                <a:schemeClr val="dk1"/>
              </a:buClr>
              <a:buSzPts val="1600"/>
              <a:buFont typeface="Trebuchet MS"/>
              <a:buAutoNum type="arabicPeriod"/>
            </a:pPr>
            <a:r>
              <a:rPr lang="fr" sz="1600">
                <a:solidFill>
                  <a:schemeClr val="dk1"/>
                </a:solidFill>
                <a:latin typeface="Trebuchet MS"/>
                <a:ea typeface="Trebuchet MS"/>
                <a:cs typeface="Trebuchet MS"/>
                <a:sym typeface="Trebuchet MS"/>
              </a:rPr>
              <a:t>Analysis of KPI’s</a:t>
            </a:r>
            <a:endParaRPr sz="1600">
              <a:solidFill>
                <a:schemeClr val="dk1"/>
              </a:solidFill>
              <a:latin typeface="Trebuchet MS"/>
              <a:ea typeface="Trebuchet MS"/>
              <a:cs typeface="Trebuchet MS"/>
              <a:sym typeface="Trebuchet MS"/>
            </a:endParaRPr>
          </a:p>
          <a:p>
            <a:pPr indent="-330200" lvl="0" marL="457200" rtl="0" algn="l">
              <a:lnSpc>
                <a:spcPct val="150000"/>
              </a:lnSpc>
              <a:spcBef>
                <a:spcPts val="0"/>
              </a:spcBef>
              <a:spcAft>
                <a:spcPts val="0"/>
              </a:spcAft>
              <a:buClr>
                <a:schemeClr val="dk1"/>
              </a:buClr>
              <a:buSzPts val="1600"/>
              <a:buFont typeface="Trebuchet MS"/>
              <a:buAutoNum type="arabicPeriod"/>
            </a:pPr>
            <a:r>
              <a:rPr lang="fr" sz="1600">
                <a:solidFill>
                  <a:schemeClr val="dk1"/>
                </a:solidFill>
                <a:latin typeface="Trebuchet MS"/>
                <a:ea typeface="Trebuchet MS"/>
                <a:cs typeface="Trebuchet MS"/>
                <a:sym typeface="Trebuchet MS"/>
              </a:rPr>
              <a:t>Other findings</a:t>
            </a:r>
            <a:endParaRPr sz="1600">
              <a:solidFill>
                <a:schemeClr val="dk1"/>
              </a:solidFill>
              <a:latin typeface="Trebuchet MS"/>
              <a:ea typeface="Trebuchet MS"/>
              <a:cs typeface="Trebuchet MS"/>
              <a:sym typeface="Trebuchet MS"/>
            </a:endParaRPr>
          </a:p>
          <a:p>
            <a:pPr indent="-330200" lvl="0" marL="457200" rtl="0" algn="l">
              <a:lnSpc>
                <a:spcPct val="150000"/>
              </a:lnSpc>
              <a:spcBef>
                <a:spcPts val="0"/>
              </a:spcBef>
              <a:spcAft>
                <a:spcPts val="0"/>
              </a:spcAft>
              <a:buClr>
                <a:schemeClr val="dk1"/>
              </a:buClr>
              <a:buSzPts val="1600"/>
              <a:buFont typeface="Trebuchet MS"/>
              <a:buAutoNum type="arabicPeriod"/>
            </a:pPr>
            <a:r>
              <a:rPr lang="fr" sz="1600">
                <a:solidFill>
                  <a:schemeClr val="dk1"/>
                </a:solidFill>
                <a:latin typeface="Trebuchet MS"/>
                <a:ea typeface="Trebuchet MS"/>
                <a:cs typeface="Trebuchet MS"/>
                <a:sym typeface="Trebuchet MS"/>
              </a:rPr>
              <a:t>Conclusion</a:t>
            </a:r>
            <a:endParaRPr sz="1600">
              <a:solidFill>
                <a:schemeClr val="dk1"/>
              </a:solidFill>
              <a:latin typeface="Trebuchet MS"/>
              <a:ea typeface="Trebuchet MS"/>
              <a:cs typeface="Trebuchet MS"/>
              <a:sym typeface="Trebuchet MS"/>
            </a:endParaRPr>
          </a:p>
          <a:p>
            <a:pPr indent="-330200" lvl="0" marL="457200" rtl="0" algn="l">
              <a:lnSpc>
                <a:spcPct val="150000"/>
              </a:lnSpc>
              <a:spcBef>
                <a:spcPts val="0"/>
              </a:spcBef>
              <a:spcAft>
                <a:spcPts val="0"/>
              </a:spcAft>
              <a:buClr>
                <a:schemeClr val="dk1"/>
              </a:buClr>
              <a:buSzPts val="1600"/>
              <a:buFont typeface="Trebuchet MS"/>
              <a:buAutoNum type="arabicPeriod"/>
            </a:pPr>
            <a:r>
              <a:rPr lang="fr" sz="1600">
                <a:solidFill>
                  <a:schemeClr val="dk1"/>
                </a:solidFill>
                <a:latin typeface="Trebuchet MS"/>
                <a:ea typeface="Trebuchet MS"/>
                <a:cs typeface="Trebuchet MS"/>
                <a:sym typeface="Trebuchet MS"/>
              </a:rPr>
              <a:t>Advice</a:t>
            </a:r>
            <a:endParaRPr sz="1600">
              <a:solidFill>
                <a:schemeClr val="dk1"/>
              </a:solidFill>
              <a:latin typeface="Trebuchet MS"/>
              <a:ea typeface="Trebuchet MS"/>
              <a:cs typeface="Trebuchet MS"/>
              <a:sym typeface="Trebuchet MS"/>
            </a:endParaRPr>
          </a:p>
          <a:p>
            <a:pPr indent="-330200" lvl="0" marL="457200" rtl="0" algn="l">
              <a:lnSpc>
                <a:spcPct val="150000"/>
              </a:lnSpc>
              <a:spcBef>
                <a:spcPts val="0"/>
              </a:spcBef>
              <a:spcAft>
                <a:spcPts val="0"/>
              </a:spcAft>
              <a:buClr>
                <a:schemeClr val="dk1"/>
              </a:buClr>
              <a:buSzPts val="1600"/>
              <a:buFont typeface="Trebuchet MS"/>
              <a:buAutoNum type="arabicPeriod"/>
            </a:pPr>
            <a:r>
              <a:rPr lang="fr" sz="1600">
                <a:solidFill>
                  <a:schemeClr val="dk1"/>
                </a:solidFill>
                <a:latin typeface="Trebuchet MS"/>
                <a:ea typeface="Trebuchet MS"/>
                <a:cs typeface="Trebuchet MS"/>
                <a:sym typeface="Trebuchet MS"/>
              </a:rPr>
              <a:t>Challenges</a:t>
            </a:r>
            <a:endParaRPr sz="1600">
              <a:solidFill>
                <a:schemeClr val="dk1"/>
              </a:solidFill>
              <a:latin typeface="Trebuchet MS"/>
              <a:ea typeface="Trebuchet MS"/>
              <a:cs typeface="Trebuchet MS"/>
              <a:sym typeface="Trebuchet MS"/>
            </a:endParaRPr>
          </a:p>
          <a:p>
            <a:pPr indent="-330200" lvl="0" marL="457200" rtl="0" algn="l">
              <a:lnSpc>
                <a:spcPct val="150000"/>
              </a:lnSpc>
              <a:spcBef>
                <a:spcPts val="0"/>
              </a:spcBef>
              <a:spcAft>
                <a:spcPts val="0"/>
              </a:spcAft>
              <a:buClr>
                <a:schemeClr val="dk1"/>
              </a:buClr>
              <a:buSzPts val="1600"/>
              <a:buFont typeface="Trebuchet MS"/>
              <a:buAutoNum type="arabicPeriod"/>
            </a:pPr>
            <a:r>
              <a:rPr lang="fr" sz="1600">
                <a:solidFill>
                  <a:schemeClr val="dk1"/>
                </a:solidFill>
                <a:latin typeface="Trebuchet MS"/>
                <a:ea typeface="Trebuchet MS"/>
                <a:cs typeface="Trebuchet MS"/>
                <a:sym typeface="Trebuchet MS"/>
              </a:rPr>
              <a:t>Further developments</a:t>
            </a:r>
            <a:endParaRPr sz="1600">
              <a:solidFill>
                <a:schemeClr val="dk1"/>
              </a:solidFill>
              <a:latin typeface="Trebuchet MS"/>
              <a:ea typeface="Trebuchet MS"/>
              <a:cs typeface="Trebuchet MS"/>
              <a:sym typeface="Trebuchet MS"/>
            </a:endParaRPr>
          </a:p>
        </p:txBody>
      </p:sp>
      <p:cxnSp>
        <p:nvCxnSpPr>
          <p:cNvPr id="152" name="Google Shape;152;p26"/>
          <p:cNvCxnSpPr>
            <a:stCxn id="153" idx="0"/>
          </p:cNvCxnSpPr>
          <p:nvPr/>
        </p:nvCxnSpPr>
        <p:spPr>
          <a:xfrm flipH="1" rot="10800000">
            <a:off x="3025367" y="2048400"/>
            <a:ext cx="2614200" cy="416700"/>
          </a:xfrm>
          <a:prstGeom prst="straightConnector1">
            <a:avLst/>
          </a:prstGeom>
          <a:noFill/>
          <a:ln cap="flat" cmpd="sng" w="9525">
            <a:solidFill>
              <a:srgbClr val="BB1808"/>
            </a:solidFill>
            <a:prstDash val="solid"/>
            <a:round/>
            <a:headEnd len="med" w="med" type="none"/>
            <a:tailEnd len="med" w="med" type="triangle"/>
          </a:ln>
        </p:spPr>
      </p:cxnSp>
      <p:sp>
        <p:nvSpPr>
          <p:cNvPr id="154" name="Google Shape;154;p26"/>
          <p:cNvSpPr txBox="1"/>
          <p:nvPr/>
        </p:nvSpPr>
        <p:spPr>
          <a:xfrm>
            <a:off x="5699025" y="1799125"/>
            <a:ext cx="620100" cy="189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1500">
                <a:solidFill>
                  <a:schemeClr val="dk1"/>
                </a:solidFill>
                <a:highlight>
                  <a:schemeClr val="lt1"/>
                </a:highlight>
                <a:latin typeface="Roboto Mono Medium"/>
                <a:ea typeface="Roboto Mono Medium"/>
                <a:cs typeface="Roboto Mono Medium"/>
                <a:sym typeface="Roboto Mono Medium"/>
              </a:rPr>
              <a:t>H</a:t>
            </a:r>
            <a:r>
              <a:rPr baseline="-25000" lang="fr" sz="1500">
                <a:solidFill>
                  <a:schemeClr val="dk1"/>
                </a:solidFill>
                <a:highlight>
                  <a:schemeClr val="lt1"/>
                </a:highlight>
                <a:latin typeface="Roboto Mono Medium"/>
                <a:ea typeface="Roboto Mono Medium"/>
                <a:cs typeface="Roboto Mono Medium"/>
                <a:sym typeface="Roboto Mono Medium"/>
              </a:rPr>
              <a:t>1</a:t>
            </a:r>
            <a:endParaRPr baseline="-25000" sz="1500">
              <a:solidFill>
                <a:schemeClr val="dk1"/>
              </a:solidFill>
              <a:highlight>
                <a:schemeClr val="lt1"/>
              </a:highlight>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500">
              <a:solidFill>
                <a:schemeClr val="dk1"/>
              </a:solidFill>
              <a:highlight>
                <a:schemeClr val="lt1"/>
              </a:highlight>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rPr lang="fr" sz="1500">
                <a:solidFill>
                  <a:schemeClr val="dk1"/>
                </a:solidFill>
                <a:highlight>
                  <a:schemeClr val="lt1"/>
                </a:highlight>
                <a:latin typeface="Roboto Mono Medium"/>
                <a:ea typeface="Roboto Mono Medium"/>
                <a:cs typeface="Roboto Mono Medium"/>
                <a:sym typeface="Roboto Mono Medium"/>
              </a:rPr>
              <a:t>H</a:t>
            </a:r>
            <a:r>
              <a:rPr baseline="-25000" lang="fr" sz="1500">
                <a:solidFill>
                  <a:schemeClr val="dk1"/>
                </a:solidFill>
                <a:highlight>
                  <a:schemeClr val="lt1"/>
                </a:highlight>
                <a:latin typeface="Roboto Mono Medium"/>
                <a:ea typeface="Roboto Mono Medium"/>
                <a:cs typeface="Roboto Mono Medium"/>
                <a:sym typeface="Roboto Mono Medium"/>
              </a:rPr>
              <a:t>2</a:t>
            </a:r>
            <a:endParaRPr baseline="-25000" sz="1500">
              <a:solidFill>
                <a:schemeClr val="dk1"/>
              </a:solidFill>
              <a:highlight>
                <a:schemeClr val="lt1"/>
              </a:highlight>
              <a:latin typeface="Roboto Mono Medium"/>
              <a:ea typeface="Roboto Mono Medium"/>
              <a:cs typeface="Roboto Mono Medium"/>
              <a:sym typeface="Roboto Mono Medium"/>
            </a:endParaRPr>
          </a:p>
          <a:p>
            <a:pPr indent="0" lvl="0" marL="457200" rtl="0" algn="l">
              <a:lnSpc>
                <a:spcPct val="100000"/>
              </a:lnSpc>
              <a:spcBef>
                <a:spcPts val="0"/>
              </a:spcBef>
              <a:spcAft>
                <a:spcPts val="0"/>
              </a:spcAft>
              <a:buNone/>
            </a:pPr>
            <a:r>
              <a:t/>
            </a:r>
            <a:endParaRPr sz="1500">
              <a:solidFill>
                <a:schemeClr val="dk1"/>
              </a:solidFill>
              <a:highlight>
                <a:schemeClr val="lt1"/>
              </a:highlight>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rPr lang="fr" sz="1500">
                <a:solidFill>
                  <a:schemeClr val="dk1"/>
                </a:solidFill>
                <a:highlight>
                  <a:schemeClr val="lt1"/>
                </a:highlight>
                <a:latin typeface="Roboto Mono Medium"/>
                <a:ea typeface="Roboto Mono Medium"/>
                <a:cs typeface="Roboto Mono Medium"/>
                <a:sym typeface="Roboto Mono Medium"/>
              </a:rPr>
              <a:t>H</a:t>
            </a:r>
            <a:r>
              <a:rPr baseline="-25000" lang="fr" sz="1500">
                <a:solidFill>
                  <a:schemeClr val="dk1"/>
                </a:solidFill>
                <a:highlight>
                  <a:schemeClr val="lt1"/>
                </a:highlight>
                <a:latin typeface="Roboto Mono Medium"/>
                <a:ea typeface="Roboto Mono Medium"/>
                <a:cs typeface="Roboto Mono Medium"/>
                <a:sym typeface="Roboto Mono Medium"/>
              </a:rPr>
              <a:t>3</a:t>
            </a:r>
            <a:endParaRPr baseline="-25000" sz="1500">
              <a:solidFill>
                <a:schemeClr val="dk1"/>
              </a:solidFill>
              <a:highlight>
                <a:schemeClr val="lt1"/>
              </a:highlight>
              <a:latin typeface="Roboto Mono Medium"/>
              <a:ea typeface="Roboto Mono Medium"/>
              <a:cs typeface="Roboto Mono Medium"/>
              <a:sym typeface="Roboto Mono Medium"/>
            </a:endParaRPr>
          </a:p>
          <a:p>
            <a:pPr indent="0" lvl="0" marL="0" rtl="0" algn="l">
              <a:lnSpc>
                <a:spcPct val="100000"/>
              </a:lnSpc>
              <a:spcBef>
                <a:spcPts val="0"/>
              </a:spcBef>
              <a:spcAft>
                <a:spcPts val="0"/>
              </a:spcAft>
              <a:buNone/>
            </a:pPr>
            <a:r>
              <a:t/>
            </a:r>
            <a:endParaRPr baseline="-25000" sz="1500">
              <a:solidFill>
                <a:srgbClr val="BB1808"/>
              </a:solidFill>
              <a:highlight>
                <a:schemeClr val="lt1"/>
              </a:highlight>
              <a:latin typeface="Roboto Mono Medium"/>
              <a:ea typeface="Roboto Mono Medium"/>
              <a:cs typeface="Roboto Mono Medium"/>
              <a:sym typeface="Roboto Mono Medium"/>
            </a:endParaRPr>
          </a:p>
        </p:txBody>
      </p:sp>
      <p:cxnSp>
        <p:nvCxnSpPr>
          <p:cNvPr id="155" name="Google Shape;155;p26"/>
          <p:cNvCxnSpPr>
            <a:stCxn id="153" idx="0"/>
          </p:cNvCxnSpPr>
          <p:nvPr/>
        </p:nvCxnSpPr>
        <p:spPr>
          <a:xfrm>
            <a:off x="3025367" y="2465100"/>
            <a:ext cx="2649000" cy="63300"/>
          </a:xfrm>
          <a:prstGeom prst="straightConnector1">
            <a:avLst/>
          </a:prstGeom>
          <a:noFill/>
          <a:ln cap="flat" cmpd="sng" w="9525">
            <a:solidFill>
              <a:srgbClr val="BB1808"/>
            </a:solidFill>
            <a:prstDash val="solid"/>
            <a:round/>
            <a:headEnd len="med" w="med" type="none"/>
            <a:tailEnd len="med" w="med" type="triangle"/>
          </a:ln>
        </p:spPr>
      </p:cxnSp>
      <p:cxnSp>
        <p:nvCxnSpPr>
          <p:cNvPr id="156" name="Google Shape;156;p26"/>
          <p:cNvCxnSpPr>
            <a:stCxn id="153" idx="0"/>
          </p:cNvCxnSpPr>
          <p:nvPr/>
        </p:nvCxnSpPr>
        <p:spPr>
          <a:xfrm>
            <a:off x="3025367" y="2465100"/>
            <a:ext cx="2668800" cy="436800"/>
          </a:xfrm>
          <a:prstGeom prst="straightConnector1">
            <a:avLst/>
          </a:prstGeom>
          <a:noFill/>
          <a:ln cap="flat" cmpd="sng" w="9525">
            <a:solidFill>
              <a:srgbClr val="BB1808"/>
            </a:solidFill>
            <a:prstDash val="solid"/>
            <a:round/>
            <a:headEnd len="med" w="med" type="none"/>
            <a:tailEnd len="med" w="med" type="triangle"/>
          </a:ln>
        </p:spPr>
      </p:cxnSp>
      <p:sp>
        <p:nvSpPr>
          <p:cNvPr id="153" name="Google Shape;153;p26"/>
          <p:cNvSpPr/>
          <p:nvPr/>
        </p:nvSpPr>
        <p:spPr>
          <a:xfrm>
            <a:off x="2757750" y="2358450"/>
            <a:ext cx="267840" cy="213300"/>
          </a:xfrm>
          <a:prstGeom prst="cloud">
            <a:avLst/>
          </a:prstGeom>
          <a:solidFill>
            <a:srgbClr val="5B5B5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BB1808"/>
              </a:solidFill>
              <a:highlight>
                <a:srgbClr val="BB1808"/>
              </a:highlight>
              <a:latin typeface="Calibri"/>
              <a:ea typeface="Calibri"/>
              <a:cs typeface="Calibri"/>
              <a:sym typeface="Calibri"/>
            </a:endParaRPr>
          </a:p>
        </p:txBody>
      </p:sp>
      <p:sp>
        <p:nvSpPr>
          <p:cNvPr id="157" name="Google Shape;157;p26"/>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grpSp>
        <p:nvGrpSpPr>
          <p:cNvPr id="438" name="Google Shape;438;p44"/>
          <p:cNvGrpSpPr/>
          <p:nvPr/>
        </p:nvGrpSpPr>
        <p:grpSpPr>
          <a:xfrm rot="5400000">
            <a:off x="421341" y="-397008"/>
            <a:ext cx="1269699" cy="1558017"/>
            <a:chOff x="0" y="-38100"/>
            <a:chExt cx="1033200" cy="836115"/>
          </a:xfrm>
        </p:grpSpPr>
        <p:sp>
          <p:nvSpPr>
            <p:cNvPr id="439" name="Google Shape;439;p44"/>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440" name="Google Shape;440;p44"/>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41" name="Google Shape;441;p44"/>
          <p:cNvSpPr txBox="1"/>
          <p:nvPr/>
        </p:nvSpPr>
        <p:spPr>
          <a:xfrm>
            <a:off x="514350" y="305675"/>
            <a:ext cx="4852800" cy="5088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200">
                <a:solidFill>
                  <a:srgbClr val="BB1808"/>
                </a:solidFill>
                <a:latin typeface="Playfair Display"/>
                <a:ea typeface="Playfair Display"/>
                <a:cs typeface="Playfair Display"/>
                <a:sym typeface="Playfair Display"/>
              </a:rPr>
              <a:t>H</a:t>
            </a:r>
            <a:r>
              <a:rPr b="1" baseline="-25000" lang="fr" sz="2200">
                <a:solidFill>
                  <a:srgbClr val="BB1808"/>
                </a:solidFill>
                <a:latin typeface="Playfair Display"/>
                <a:ea typeface="Playfair Display"/>
                <a:cs typeface="Playfair Display"/>
                <a:sym typeface="Playfair Display"/>
              </a:rPr>
              <a:t>1</a:t>
            </a:r>
            <a:r>
              <a:rPr b="1" lang="fr" sz="2200">
                <a:solidFill>
                  <a:srgbClr val="BB1808"/>
                </a:solidFill>
                <a:latin typeface="Playfair Display"/>
                <a:ea typeface="Playfair Display"/>
                <a:cs typeface="Playfair Display"/>
                <a:sym typeface="Playfair Display"/>
              </a:rPr>
              <a:t>: Implied financial impact</a:t>
            </a:r>
            <a:endParaRPr b="1" sz="22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sz="100">
              <a:solidFill>
                <a:srgbClr val="BB1808"/>
              </a:solidFill>
            </a:endParaRPr>
          </a:p>
        </p:txBody>
      </p:sp>
      <p:pic>
        <p:nvPicPr>
          <p:cNvPr id="442" name="Google Shape;442;p44"/>
          <p:cNvPicPr preferRelativeResize="0"/>
          <p:nvPr/>
        </p:nvPicPr>
        <p:blipFill>
          <a:blip r:embed="rId3">
            <a:alphaModFix/>
          </a:blip>
          <a:stretch>
            <a:fillRect/>
          </a:stretch>
        </p:blipFill>
        <p:spPr>
          <a:xfrm>
            <a:off x="4528450" y="370500"/>
            <a:ext cx="4563424" cy="4447024"/>
          </a:xfrm>
          <a:prstGeom prst="rect">
            <a:avLst/>
          </a:prstGeom>
          <a:noFill/>
          <a:ln>
            <a:noFill/>
          </a:ln>
        </p:spPr>
      </p:pic>
      <p:sp>
        <p:nvSpPr>
          <p:cNvPr id="443" name="Google Shape;443;p44"/>
          <p:cNvSpPr txBox="1"/>
          <p:nvPr/>
        </p:nvSpPr>
        <p:spPr>
          <a:xfrm>
            <a:off x="768300" y="1085850"/>
            <a:ext cx="3803700" cy="2981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fr" sz="1200">
                <a:solidFill>
                  <a:schemeClr val="dk1"/>
                </a:solidFill>
                <a:latin typeface="Lora"/>
                <a:ea typeface="Lora"/>
                <a:cs typeface="Lora"/>
                <a:sym typeface="Lora"/>
              </a:rPr>
              <a:t>Discounted cash flows </a:t>
            </a:r>
            <a:endParaRPr b="1" sz="1200">
              <a:solidFill>
                <a:schemeClr val="dk1"/>
              </a:solidFill>
              <a:latin typeface="Lora"/>
              <a:ea typeface="Lora"/>
              <a:cs typeface="Lora"/>
              <a:sym typeface="Lora"/>
            </a:endParaRPr>
          </a:p>
          <a:p>
            <a:pPr indent="0" lvl="0" marL="457200" rtl="0" algn="l">
              <a:lnSpc>
                <a:spcPct val="115000"/>
              </a:lnSpc>
              <a:spcBef>
                <a:spcPts val="0"/>
              </a:spcBef>
              <a:spcAft>
                <a:spcPts val="0"/>
              </a:spcAft>
              <a:buNone/>
            </a:pPr>
            <a:r>
              <a:t/>
            </a:r>
            <a:endParaRPr sz="1200">
              <a:solidFill>
                <a:schemeClr val="dk1"/>
              </a:solidFill>
              <a:latin typeface="Lora"/>
              <a:ea typeface="Lora"/>
              <a:cs typeface="Lora"/>
              <a:sym typeface="Lora"/>
            </a:endParaRPr>
          </a:p>
          <a:p>
            <a:pPr indent="-304800" lvl="0" marL="457200" rtl="0" algn="l">
              <a:lnSpc>
                <a:spcPct val="115000"/>
              </a:lnSpc>
              <a:spcBef>
                <a:spcPts val="0"/>
              </a:spcBef>
              <a:spcAft>
                <a:spcPts val="0"/>
              </a:spcAft>
              <a:buClr>
                <a:schemeClr val="dk1"/>
              </a:buClr>
              <a:buSzPts val="1200"/>
              <a:buFont typeface="Trebuchet MS"/>
              <a:buChar char="●"/>
            </a:pPr>
            <a:r>
              <a:rPr lang="fr" sz="1200">
                <a:solidFill>
                  <a:schemeClr val="dk1"/>
                </a:solidFill>
                <a:latin typeface="Lora"/>
                <a:ea typeface="Lora"/>
                <a:cs typeface="Lora"/>
                <a:sym typeface="Lora"/>
              </a:rPr>
              <a:t>Considering Future Value of present cash flows: prominent increases in onboarding in the </a:t>
            </a:r>
            <a:r>
              <a:rPr b="1" lang="fr" sz="1200">
                <a:solidFill>
                  <a:schemeClr val="dk1"/>
                </a:solidFill>
                <a:latin typeface="Lora"/>
                <a:ea typeface="Lora"/>
                <a:cs typeface="Lora"/>
                <a:sym typeface="Lora"/>
              </a:rPr>
              <a:t>highest</a:t>
            </a:r>
            <a:r>
              <a:rPr lang="fr" sz="1200">
                <a:solidFill>
                  <a:schemeClr val="dk1"/>
                </a:solidFill>
                <a:latin typeface="Lora"/>
                <a:ea typeface="Lora"/>
                <a:cs typeface="Lora"/>
                <a:sym typeface="Lora"/>
              </a:rPr>
              <a:t> and </a:t>
            </a:r>
            <a:r>
              <a:rPr b="1" lang="fr" sz="1200">
                <a:solidFill>
                  <a:schemeClr val="dk1"/>
                </a:solidFill>
                <a:latin typeface="Lora"/>
                <a:ea typeface="Lora"/>
                <a:cs typeface="Lora"/>
                <a:sym typeface="Lora"/>
              </a:rPr>
              <a:t>lowest</a:t>
            </a:r>
            <a:r>
              <a:rPr lang="fr" sz="1200">
                <a:solidFill>
                  <a:schemeClr val="dk1"/>
                </a:solidFill>
                <a:latin typeface="Lora"/>
                <a:ea typeface="Lora"/>
                <a:cs typeface="Lora"/>
                <a:sym typeface="Lora"/>
              </a:rPr>
              <a:t> age-groups resulted in an significant implied financial result.</a:t>
            </a:r>
            <a:endParaRPr sz="1200">
              <a:solidFill>
                <a:schemeClr val="dk1"/>
              </a:solidFill>
              <a:latin typeface="Lora"/>
              <a:ea typeface="Lora"/>
              <a:cs typeface="Lora"/>
              <a:sym typeface="Lora"/>
            </a:endParaRPr>
          </a:p>
          <a:p>
            <a:pPr indent="0" lvl="0" marL="457200" rtl="0" algn="l">
              <a:lnSpc>
                <a:spcPct val="115000"/>
              </a:lnSpc>
              <a:spcBef>
                <a:spcPts val="0"/>
              </a:spcBef>
              <a:spcAft>
                <a:spcPts val="0"/>
              </a:spcAft>
              <a:buNone/>
            </a:pPr>
            <a:r>
              <a:t/>
            </a:r>
            <a:endParaRPr sz="1200">
              <a:solidFill>
                <a:schemeClr val="dk1"/>
              </a:solidFill>
              <a:latin typeface="Lora"/>
              <a:ea typeface="Lora"/>
              <a:cs typeface="Lora"/>
              <a:sym typeface="Lora"/>
            </a:endParaRPr>
          </a:p>
          <a:p>
            <a:pPr indent="-304800" lvl="0" marL="457200" rtl="0" algn="l">
              <a:lnSpc>
                <a:spcPct val="115000"/>
              </a:lnSpc>
              <a:spcBef>
                <a:spcPts val="0"/>
              </a:spcBef>
              <a:spcAft>
                <a:spcPts val="0"/>
              </a:spcAft>
              <a:buClr>
                <a:schemeClr val="dk1"/>
              </a:buClr>
              <a:buSzPts val="1200"/>
              <a:buFont typeface="Lora"/>
              <a:buChar char="●"/>
            </a:pPr>
            <a:r>
              <a:rPr lang="fr" sz="1200">
                <a:solidFill>
                  <a:schemeClr val="dk1"/>
                </a:solidFill>
                <a:latin typeface="Lora"/>
                <a:ea typeface="Lora"/>
                <a:cs typeface="Lora"/>
                <a:sym typeface="Lora"/>
              </a:rPr>
              <a:t>Insurance sellers tend to collect longer from your clients than older due to mortality, consequently resulting in a higher future value of cash flows.</a:t>
            </a:r>
            <a:endParaRPr sz="1200">
              <a:solidFill>
                <a:schemeClr val="dk1"/>
              </a:solidFill>
              <a:latin typeface="Lora"/>
              <a:ea typeface="Lora"/>
              <a:cs typeface="Lora"/>
              <a:sym typeface="Lora"/>
            </a:endParaRPr>
          </a:p>
        </p:txBody>
      </p:sp>
      <p:sp>
        <p:nvSpPr>
          <p:cNvPr id="444" name="Google Shape;444;p44"/>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8" name="Shape 448"/>
        <p:cNvGrpSpPr/>
        <p:nvPr/>
      </p:nvGrpSpPr>
      <p:grpSpPr>
        <a:xfrm>
          <a:off x="0" y="0"/>
          <a:ext cx="0" cy="0"/>
          <a:chOff x="0" y="0"/>
          <a:chExt cx="0" cy="0"/>
        </a:xfrm>
      </p:grpSpPr>
      <p:grpSp>
        <p:nvGrpSpPr>
          <p:cNvPr id="449" name="Google Shape;449;p45"/>
          <p:cNvGrpSpPr/>
          <p:nvPr/>
        </p:nvGrpSpPr>
        <p:grpSpPr>
          <a:xfrm rot="5400000">
            <a:off x="421341" y="-397008"/>
            <a:ext cx="1269699" cy="1558017"/>
            <a:chOff x="0" y="-38100"/>
            <a:chExt cx="1033200" cy="836115"/>
          </a:xfrm>
        </p:grpSpPr>
        <p:sp>
          <p:nvSpPr>
            <p:cNvPr id="450" name="Google Shape;450;p45"/>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451" name="Google Shape;451;p45"/>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2" name="Google Shape;452;p45"/>
          <p:cNvSpPr txBox="1"/>
          <p:nvPr/>
        </p:nvSpPr>
        <p:spPr>
          <a:xfrm>
            <a:off x="514350" y="305675"/>
            <a:ext cx="4852800" cy="6165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700">
                <a:solidFill>
                  <a:srgbClr val="BB1808"/>
                </a:solidFill>
                <a:latin typeface="Playfair Display"/>
                <a:ea typeface="Playfair Display"/>
                <a:cs typeface="Playfair Display"/>
                <a:sym typeface="Playfair Display"/>
              </a:rPr>
              <a:t>Implied financial impact</a:t>
            </a:r>
            <a:endParaRPr b="1" sz="27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sz="200">
              <a:solidFill>
                <a:srgbClr val="BB1808"/>
              </a:solidFill>
            </a:endParaRPr>
          </a:p>
        </p:txBody>
      </p:sp>
      <p:pic>
        <p:nvPicPr>
          <p:cNvPr id="453" name="Google Shape;453;p45"/>
          <p:cNvPicPr preferRelativeResize="0"/>
          <p:nvPr/>
        </p:nvPicPr>
        <p:blipFill>
          <a:blip r:embed="rId3">
            <a:alphaModFix/>
          </a:blip>
          <a:stretch>
            <a:fillRect/>
          </a:stretch>
        </p:blipFill>
        <p:spPr>
          <a:xfrm>
            <a:off x="5054650" y="58025"/>
            <a:ext cx="3352750" cy="3267226"/>
          </a:xfrm>
          <a:prstGeom prst="rect">
            <a:avLst/>
          </a:prstGeom>
          <a:noFill/>
          <a:ln>
            <a:noFill/>
          </a:ln>
        </p:spPr>
      </p:pic>
      <p:sp>
        <p:nvSpPr>
          <p:cNvPr id="454" name="Google Shape;454;p45"/>
          <p:cNvSpPr txBox="1"/>
          <p:nvPr/>
        </p:nvSpPr>
        <p:spPr>
          <a:xfrm>
            <a:off x="768300" y="1085850"/>
            <a:ext cx="3803700" cy="2044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rebuchet MS"/>
              <a:buChar char="●"/>
            </a:pPr>
            <a:r>
              <a:rPr lang="fr" sz="1200">
                <a:solidFill>
                  <a:schemeClr val="dk1"/>
                </a:solidFill>
                <a:latin typeface="Lora"/>
                <a:ea typeface="Lora"/>
                <a:cs typeface="Lora"/>
                <a:sym typeface="Lora"/>
              </a:rPr>
              <a:t>Considering Future Value of present cash flows: prominent increases in onboarding in the </a:t>
            </a:r>
            <a:r>
              <a:rPr b="1" lang="fr" sz="1200">
                <a:solidFill>
                  <a:schemeClr val="dk1"/>
                </a:solidFill>
                <a:latin typeface="Lora"/>
                <a:ea typeface="Lora"/>
                <a:cs typeface="Lora"/>
                <a:sym typeface="Lora"/>
              </a:rPr>
              <a:t>highest</a:t>
            </a:r>
            <a:r>
              <a:rPr lang="fr" sz="1200">
                <a:solidFill>
                  <a:schemeClr val="dk1"/>
                </a:solidFill>
                <a:latin typeface="Lora"/>
                <a:ea typeface="Lora"/>
                <a:cs typeface="Lora"/>
                <a:sym typeface="Lora"/>
              </a:rPr>
              <a:t> and </a:t>
            </a:r>
            <a:r>
              <a:rPr b="1" lang="fr" sz="1200">
                <a:solidFill>
                  <a:schemeClr val="dk1"/>
                </a:solidFill>
                <a:latin typeface="Lora"/>
                <a:ea typeface="Lora"/>
                <a:cs typeface="Lora"/>
                <a:sym typeface="Lora"/>
              </a:rPr>
              <a:t>lowest</a:t>
            </a:r>
            <a:r>
              <a:rPr lang="fr" sz="1200">
                <a:solidFill>
                  <a:schemeClr val="dk1"/>
                </a:solidFill>
                <a:latin typeface="Lora"/>
                <a:ea typeface="Lora"/>
                <a:cs typeface="Lora"/>
                <a:sym typeface="Lora"/>
              </a:rPr>
              <a:t> age-groups resulted in an significant implied financial result.</a:t>
            </a:r>
            <a:endParaRPr sz="1200">
              <a:solidFill>
                <a:schemeClr val="dk1"/>
              </a:solidFill>
              <a:latin typeface="Lora"/>
              <a:ea typeface="Lora"/>
              <a:cs typeface="Lora"/>
              <a:sym typeface="Lora"/>
            </a:endParaRPr>
          </a:p>
          <a:p>
            <a:pPr indent="0" lvl="0" marL="457200" rtl="0" algn="l">
              <a:spcBef>
                <a:spcPts val="0"/>
              </a:spcBef>
              <a:spcAft>
                <a:spcPts val="0"/>
              </a:spcAft>
              <a:buNone/>
            </a:pPr>
            <a:r>
              <a:t/>
            </a:r>
            <a:endParaRPr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lang="fr" sz="1200">
                <a:solidFill>
                  <a:schemeClr val="dk1"/>
                </a:solidFill>
                <a:latin typeface="Lora"/>
                <a:ea typeface="Lora"/>
                <a:cs typeface="Lora"/>
                <a:sym typeface="Lora"/>
              </a:rPr>
              <a:t>Insurance sellers tend to collect longer from your clients than older due to mortality, consequently resulting in a higher future value of cash flows.</a:t>
            </a:r>
            <a:endParaRPr sz="1200">
              <a:solidFill>
                <a:schemeClr val="dk1"/>
              </a:solidFill>
              <a:latin typeface="Lora"/>
              <a:ea typeface="Lora"/>
              <a:cs typeface="Lora"/>
              <a:sym typeface="Lora"/>
            </a:endParaRPr>
          </a:p>
        </p:txBody>
      </p:sp>
      <p:sp>
        <p:nvSpPr>
          <p:cNvPr id="455" name="Google Shape;455;p45"/>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9" name="Shape 459"/>
        <p:cNvGrpSpPr/>
        <p:nvPr/>
      </p:nvGrpSpPr>
      <p:grpSpPr>
        <a:xfrm>
          <a:off x="0" y="0"/>
          <a:ext cx="0" cy="0"/>
          <a:chOff x="0" y="0"/>
          <a:chExt cx="0" cy="0"/>
        </a:xfrm>
      </p:grpSpPr>
      <p:grpSp>
        <p:nvGrpSpPr>
          <p:cNvPr id="460" name="Google Shape;460;p46"/>
          <p:cNvGrpSpPr/>
          <p:nvPr/>
        </p:nvGrpSpPr>
        <p:grpSpPr>
          <a:xfrm rot="5400000">
            <a:off x="421341" y="-397008"/>
            <a:ext cx="1269699" cy="1558017"/>
            <a:chOff x="0" y="-38100"/>
            <a:chExt cx="1033200" cy="836115"/>
          </a:xfrm>
        </p:grpSpPr>
        <p:sp>
          <p:nvSpPr>
            <p:cNvPr id="461" name="Google Shape;461;p46"/>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462" name="Google Shape;462;p46"/>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63" name="Google Shape;463;p46"/>
          <p:cNvSpPr txBox="1"/>
          <p:nvPr/>
        </p:nvSpPr>
        <p:spPr>
          <a:xfrm>
            <a:off x="514350" y="305675"/>
            <a:ext cx="4852800" cy="1198500"/>
          </a:xfrm>
          <a:prstGeom prst="rect">
            <a:avLst/>
          </a:prstGeom>
          <a:noFill/>
          <a:ln>
            <a:noFill/>
          </a:ln>
        </p:spPr>
        <p:txBody>
          <a:bodyPr anchorCtr="0" anchor="t" bIns="0" lIns="0" spcFirstLastPara="1" rIns="0" wrap="square" tIns="0">
            <a:spAutoFit/>
          </a:bodyPr>
          <a:lstStyle/>
          <a:p>
            <a:pPr indent="0" lvl="0" marL="0" rtl="0" algn="l">
              <a:lnSpc>
                <a:spcPct val="140006"/>
              </a:lnSpc>
              <a:spcBef>
                <a:spcPts val="0"/>
              </a:spcBef>
              <a:spcAft>
                <a:spcPts val="0"/>
              </a:spcAft>
              <a:buClr>
                <a:schemeClr val="dk1"/>
              </a:buClr>
              <a:buFont typeface="Arial"/>
              <a:buNone/>
            </a:pPr>
            <a:r>
              <a:rPr b="1" lang="fr" sz="2700">
                <a:solidFill>
                  <a:srgbClr val="BB1808"/>
                </a:solidFill>
                <a:latin typeface="Playfair Display"/>
                <a:ea typeface="Playfair Display"/>
                <a:cs typeface="Playfair Display"/>
                <a:sym typeface="Playfair Display"/>
              </a:rPr>
              <a:t>Implied financial impact</a:t>
            </a:r>
            <a:endParaRPr b="1" sz="27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b="1" sz="2700">
              <a:solidFill>
                <a:srgbClr val="BB1808"/>
              </a:solidFill>
              <a:latin typeface="Playfair Display"/>
              <a:ea typeface="Playfair Display"/>
              <a:cs typeface="Playfair Display"/>
              <a:sym typeface="Playfair Display"/>
            </a:endParaRPr>
          </a:p>
          <a:p>
            <a:pPr indent="0" lvl="0" marL="0" marR="0" rtl="0" algn="l">
              <a:lnSpc>
                <a:spcPct val="140006"/>
              </a:lnSpc>
              <a:spcBef>
                <a:spcPts val="0"/>
              </a:spcBef>
              <a:spcAft>
                <a:spcPts val="0"/>
              </a:spcAft>
              <a:buNone/>
            </a:pPr>
            <a:r>
              <a:t/>
            </a:r>
            <a:endParaRPr sz="200">
              <a:solidFill>
                <a:srgbClr val="BB1808"/>
              </a:solidFill>
            </a:endParaRPr>
          </a:p>
        </p:txBody>
      </p:sp>
      <p:pic>
        <p:nvPicPr>
          <p:cNvPr id="464" name="Google Shape;464;p46"/>
          <p:cNvPicPr preferRelativeResize="0"/>
          <p:nvPr/>
        </p:nvPicPr>
        <p:blipFill>
          <a:blip r:embed="rId3">
            <a:alphaModFix/>
          </a:blip>
          <a:stretch>
            <a:fillRect/>
          </a:stretch>
        </p:blipFill>
        <p:spPr>
          <a:xfrm>
            <a:off x="5054650" y="58025"/>
            <a:ext cx="3352750" cy="3267226"/>
          </a:xfrm>
          <a:prstGeom prst="rect">
            <a:avLst/>
          </a:prstGeom>
          <a:noFill/>
          <a:ln>
            <a:noFill/>
          </a:ln>
        </p:spPr>
      </p:pic>
      <p:sp>
        <p:nvSpPr>
          <p:cNvPr id="465" name="Google Shape;465;p46"/>
          <p:cNvSpPr txBox="1"/>
          <p:nvPr/>
        </p:nvSpPr>
        <p:spPr>
          <a:xfrm>
            <a:off x="768300" y="1085850"/>
            <a:ext cx="3803700" cy="20448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rebuchet MS"/>
              <a:buChar char="●"/>
            </a:pPr>
            <a:r>
              <a:rPr lang="fr" sz="1200">
                <a:solidFill>
                  <a:schemeClr val="dk1"/>
                </a:solidFill>
                <a:latin typeface="Lora"/>
                <a:ea typeface="Lora"/>
                <a:cs typeface="Lora"/>
                <a:sym typeface="Lora"/>
              </a:rPr>
              <a:t>Considering Future Value of present cash flows: prominent increases in onboarding in the </a:t>
            </a:r>
            <a:r>
              <a:rPr b="1" lang="fr" sz="1200">
                <a:solidFill>
                  <a:schemeClr val="dk1"/>
                </a:solidFill>
                <a:latin typeface="Lora"/>
                <a:ea typeface="Lora"/>
                <a:cs typeface="Lora"/>
                <a:sym typeface="Lora"/>
              </a:rPr>
              <a:t>highest</a:t>
            </a:r>
            <a:r>
              <a:rPr lang="fr" sz="1200">
                <a:solidFill>
                  <a:schemeClr val="dk1"/>
                </a:solidFill>
                <a:latin typeface="Lora"/>
                <a:ea typeface="Lora"/>
                <a:cs typeface="Lora"/>
                <a:sym typeface="Lora"/>
              </a:rPr>
              <a:t> and </a:t>
            </a:r>
            <a:r>
              <a:rPr b="1" lang="fr" sz="1200">
                <a:solidFill>
                  <a:schemeClr val="dk1"/>
                </a:solidFill>
                <a:latin typeface="Lora"/>
                <a:ea typeface="Lora"/>
                <a:cs typeface="Lora"/>
                <a:sym typeface="Lora"/>
              </a:rPr>
              <a:t>lowest</a:t>
            </a:r>
            <a:r>
              <a:rPr lang="fr" sz="1200">
                <a:solidFill>
                  <a:schemeClr val="dk1"/>
                </a:solidFill>
                <a:latin typeface="Lora"/>
                <a:ea typeface="Lora"/>
                <a:cs typeface="Lora"/>
                <a:sym typeface="Lora"/>
              </a:rPr>
              <a:t> age-groups resulted in an significant implied financial result.</a:t>
            </a:r>
            <a:endParaRPr sz="1200">
              <a:solidFill>
                <a:schemeClr val="dk1"/>
              </a:solidFill>
              <a:latin typeface="Lora"/>
              <a:ea typeface="Lora"/>
              <a:cs typeface="Lora"/>
              <a:sym typeface="Lora"/>
            </a:endParaRPr>
          </a:p>
          <a:p>
            <a:pPr indent="0" lvl="0" marL="457200" rtl="0" algn="l">
              <a:spcBef>
                <a:spcPts val="0"/>
              </a:spcBef>
              <a:spcAft>
                <a:spcPts val="0"/>
              </a:spcAft>
              <a:buNone/>
            </a:pPr>
            <a:r>
              <a:t/>
            </a:r>
            <a:endParaRPr sz="1200">
              <a:solidFill>
                <a:schemeClr val="dk1"/>
              </a:solidFill>
              <a:latin typeface="Lora"/>
              <a:ea typeface="Lora"/>
              <a:cs typeface="Lora"/>
              <a:sym typeface="Lora"/>
            </a:endParaRPr>
          </a:p>
          <a:p>
            <a:pPr indent="-304800" lvl="0" marL="457200" rtl="0" algn="l">
              <a:spcBef>
                <a:spcPts val="0"/>
              </a:spcBef>
              <a:spcAft>
                <a:spcPts val="0"/>
              </a:spcAft>
              <a:buClr>
                <a:schemeClr val="dk1"/>
              </a:buClr>
              <a:buSzPts val="1200"/>
              <a:buFont typeface="Lora"/>
              <a:buChar char="●"/>
            </a:pPr>
            <a:r>
              <a:rPr lang="fr" sz="1200">
                <a:solidFill>
                  <a:schemeClr val="dk1"/>
                </a:solidFill>
                <a:latin typeface="Lora"/>
                <a:ea typeface="Lora"/>
                <a:cs typeface="Lora"/>
                <a:sym typeface="Lora"/>
              </a:rPr>
              <a:t>Insurance sellers tend to collect longer from your clients than older due to mortality, consequently resulting in a higher future value of cash flows.</a:t>
            </a:r>
            <a:endParaRPr sz="1200">
              <a:solidFill>
                <a:schemeClr val="dk1"/>
              </a:solidFill>
              <a:latin typeface="Lora"/>
              <a:ea typeface="Lora"/>
              <a:cs typeface="Lora"/>
              <a:sym typeface="Lora"/>
            </a:endParaRPr>
          </a:p>
        </p:txBody>
      </p:sp>
      <p:pic>
        <p:nvPicPr>
          <p:cNvPr id="466" name="Google Shape;466;p46"/>
          <p:cNvPicPr preferRelativeResize="0"/>
          <p:nvPr/>
        </p:nvPicPr>
        <p:blipFill>
          <a:blip r:embed="rId4">
            <a:alphaModFix/>
          </a:blip>
          <a:stretch>
            <a:fillRect/>
          </a:stretch>
        </p:blipFill>
        <p:spPr>
          <a:xfrm>
            <a:off x="931218" y="3459300"/>
            <a:ext cx="6816732" cy="1684199"/>
          </a:xfrm>
          <a:prstGeom prst="rect">
            <a:avLst/>
          </a:prstGeom>
          <a:noFill/>
          <a:ln>
            <a:noFill/>
          </a:ln>
        </p:spPr>
      </p:pic>
      <p:sp>
        <p:nvSpPr>
          <p:cNvPr id="467" name="Google Shape;467;p46"/>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47"/>
          <p:cNvGrpSpPr/>
          <p:nvPr/>
        </p:nvGrpSpPr>
        <p:grpSpPr>
          <a:xfrm rot="5400000">
            <a:off x="90095" y="-65774"/>
            <a:ext cx="1961427" cy="1587281"/>
            <a:chOff x="0" y="-38100"/>
            <a:chExt cx="1033200" cy="836115"/>
          </a:xfrm>
        </p:grpSpPr>
        <p:sp>
          <p:nvSpPr>
            <p:cNvPr id="473" name="Google Shape;473;p47"/>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474" name="Google Shape;474;p47"/>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5" name="Google Shape;475;p47"/>
          <p:cNvSpPr txBox="1"/>
          <p:nvPr/>
        </p:nvSpPr>
        <p:spPr>
          <a:xfrm>
            <a:off x="514350" y="305675"/>
            <a:ext cx="2715900" cy="3078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000">
                <a:solidFill>
                  <a:srgbClr val="BB1808"/>
                </a:solidFill>
                <a:latin typeface="Playfair Display"/>
                <a:ea typeface="Playfair Display"/>
                <a:cs typeface="Playfair Display"/>
                <a:sym typeface="Playfair Display"/>
              </a:rPr>
              <a:t>H</a:t>
            </a:r>
            <a:r>
              <a:rPr b="1" baseline="-25000" lang="fr" sz="2000">
                <a:solidFill>
                  <a:srgbClr val="BB1808"/>
                </a:solidFill>
                <a:latin typeface="Playfair Display"/>
                <a:ea typeface="Playfair Display"/>
                <a:cs typeface="Playfair Display"/>
                <a:sym typeface="Playfair Display"/>
              </a:rPr>
              <a:t>2</a:t>
            </a:r>
            <a:r>
              <a:rPr b="1" lang="fr" sz="2000">
                <a:solidFill>
                  <a:srgbClr val="BB1808"/>
                </a:solidFill>
                <a:latin typeface="Playfair Display"/>
                <a:ea typeface="Playfair Display"/>
                <a:cs typeface="Playfair Display"/>
                <a:sym typeface="Playfair Display"/>
              </a:rPr>
              <a:t>: Completion Time </a:t>
            </a:r>
            <a:endParaRPr sz="2000">
              <a:solidFill>
                <a:srgbClr val="BB1808"/>
              </a:solidFill>
            </a:endParaRPr>
          </a:p>
        </p:txBody>
      </p:sp>
      <p:sp>
        <p:nvSpPr>
          <p:cNvPr id="476" name="Google Shape;476;p47"/>
          <p:cNvSpPr txBox="1"/>
          <p:nvPr/>
        </p:nvSpPr>
        <p:spPr>
          <a:xfrm>
            <a:off x="167300" y="1873525"/>
            <a:ext cx="117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Lora"/>
                <a:ea typeface="Lora"/>
                <a:cs typeface="Lora"/>
                <a:sym typeface="Lora"/>
              </a:rPr>
              <a:t>Average </a:t>
            </a:r>
            <a:endParaRPr sz="1000">
              <a:solidFill>
                <a:schemeClr val="dk1"/>
              </a:solidFill>
              <a:latin typeface="Lora"/>
              <a:ea typeface="Lora"/>
              <a:cs typeface="Lora"/>
              <a:sym typeface="Lora"/>
            </a:endParaRPr>
          </a:p>
          <a:p>
            <a:pPr indent="0" lvl="0" marL="0" rtl="0" algn="l">
              <a:spcBef>
                <a:spcPts val="0"/>
              </a:spcBef>
              <a:spcAft>
                <a:spcPts val="0"/>
              </a:spcAft>
              <a:buNone/>
            </a:pPr>
            <a:r>
              <a:rPr lang="fr" sz="1000">
                <a:solidFill>
                  <a:schemeClr val="dk1"/>
                </a:solidFill>
                <a:latin typeface="Lora"/>
                <a:ea typeface="Lora"/>
                <a:cs typeface="Lora"/>
                <a:sym typeface="Lora"/>
              </a:rPr>
              <a:t>Completion  = Time</a:t>
            </a:r>
            <a:endParaRPr sz="1000">
              <a:solidFill>
                <a:schemeClr val="dk1"/>
              </a:solidFill>
              <a:latin typeface="Lora"/>
              <a:ea typeface="Lora"/>
              <a:cs typeface="Lora"/>
              <a:sym typeface="Lora"/>
            </a:endParaRPr>
          </a:p>
          <a:p>
            <a:pPr indent="0" lvl="0" marL="0" rtl="0" algn="l">
              <a:spcBef>
                <a:spcPts val="0"/>
              </a:spcBef>
              <a:spcAft>
                <a:spcPts val="0"/>
              </a:spcAft>
              <a:buNone/>
            </a:pPr>
            <a:r>
              <a:rPr lang="fr" sz="1000">
                <a:solidFill>
                  <a:schemeClr val="dk1"/>
                </a:solidFill>
                <a:latin typeface="Lora"/>
                <a:ea typeface="Lora"/>
                <a:cs typeface="Lora"/>
                <a:sym typeface="Lora"/>
              </a:rPr>
              <a:t> </a:t>
            </a:r>
            <a:endParaRPr sz="1000">
              <a:solidFill>
                <a:schemeClr val="dk1"/>
              </a:solidFill>
              <a:latin typeface="Lora"/>
              <a:ea typeface="Lora"/>
              <a:cs typeface="Lora"/>
              <a:sym typeface="Lora"/>
            </a:endParaRPr>
          </a:p>
        </p:txBody>
      </p:sp>
      <p:sp>
        <p:nvSpPr>
          <p:cNvPr id="477" name="Google Shape;477;p47"/>
          <p:cNvSpPr txBox="1"/>
          <p:nvPr/>
        </p:nvSpPr>
        <p:spPr>
          <a:xfrm>
            <a:off x="1084125" y="1873525"/>
            <a:ext cx="158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dk1"/>
                </a:solidFill>
                <a:latin typeface="Lora"/>
                <a:ea typeface="Lora"/>
                <a:cs typeface="Lora"/>
                <a:sym typeface="Lora"/>
              </a:rPr>
              <a:t>Sum of Duration Time </a:t>
            </a:r>
            <a:endParaRPr sz="1000">
              <a:solidFill>
                <a:schemeClr val="dk1"/>
              </a:solidFill>
              <a:latin typeface="Lora"/>
              <a:ea typeface="Lora"/>
              <a:cs typeface="Lora"/>
              <a:sym typeface="Lora"/>
            </a:endParaRPr>
          </a:p>
          <a:p>
            <a:pPr indent="0" lvl="0" marL="0" rtl="0" algn="ctr">
              <a:spcBef>
                <a:spcPts val="0"/>
              </a:spcBef>
              <a:spcAft>
                <a:spcPts val="0"/>
              </a:spcAft>
              <a:buNone/>
            </a:pPr>
            <a:r>
              <a:t/>
            </a:r>
            <a:endParaRPr sz="1000">
              <a:solidFill>
                <a:schemeClr val="dk1"/>
              </a:solidFill>
              <a:latin typeface="Lora"/>
              <a:ea typeface="Lora"/>
              <a:cs typeface="Lora"/>
              <a:sym typeface="Lora"/>
            </a:endParaRPr>
          </a:p>
          <a:p>
            <a:pPr indent="0" lvl="0" marL="0" rtl="0" algn="ctr">
              <a:spcBef>
                <a:spcPts val="0"/>
              </a:spcBef>
              <a:spcAft>
                <a:spcPts val="0"/>
              </a:spcAft>
              <a:buNone/>
            </a:pPr>
            <a:r>
              <a:rPr lang="fr" sz="1000">
                <a:solidFill>
                  <a:schemeClr val="dk1"/>
                </a:solidFill>
                <a:latin typeface="Lora"/>
                <a:ea typeface="Lora"/>
                <a:cs typeface="Lora"/>
                <a:sym typeface="Lora"/>
              </a:rPr>
              <a:t>Count of client </a:t>
            </a:r>
            <a:endParaRPr/>
          </a:p>
        </p:txBody>
      </p:sp>
      <p:cxnSp>
        <p:nvCxnSpPr>
          <p:cNvPr id="478" name="Google Shape;478;p47"/>
          <p:cNvCxnSpPr/>
          <p:nvPr/>
        </p:nvCxnSpPr>
        <p:spPr>
          <a:xfrm flipH="1" rot="10800000">
            <a:off x="1209250" y="2196875"/>
            <a:ext cx="1386000" cy="6300"/>
          </a:xfrm>
          <a:prstGeom prst="straightConnector1">
            <a:avLst/>
          </a:prstGeom>
          <a:noFill/>
          <a:ln cap="flat" cmpd="sng" w="9525">
            <a:solidFill>
              <a:schemeClr val="dk2"/>
            </a:solidFill>
            <a:prstDash val="solid"/>
            <a:round/>
            <a:headEnd len="med" w="med" type="none"/>
            <a:tailEnd len="med" w="med" type="none"/>
          </a:ln>
        </p:spPr>
      </p:cxnSp>
      <p:sp>
        <p:nvSpPr>
          <p:cNvPr id="479" name="Google Shape;479;p47"/>
          <p:cNvSpPr/>
          <p:nvPr/>
        </p:nvSpPr>
        <p:spPr>
          <a:xfrm>
            <a:off x="7962600" y="808825"/>
            <a:ext cx="549600" cy="11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0" name="Google Shape;480;p47"/>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481" name="Google Shape;481;p47"/>
          <p:cNvSpPr txBox="1"/>
          <p:nvPr/>
        </p:nvSpPr>
        <p:spPr>
          <a:xfrm>
            <a:off x="167300" y="1612000"/>
            <a:ext cx="11259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dk1"/>
                </a:solidFill>
                <a:latin typeface="Lora"/>
                <a:ea typeface="Lora"/>
                <a:cs typeface="Lora"/>
                <a:sym typeface="Lora"/>
              </a:rPr>
              <a:t>KPI:</a:t>
            </a:r>
            <a:endParaRPr b="1" sz="1300">
              <a:solidFill>
                <a:schemeClr val="dk1"/>
              </a:solidFill>
              <a:latin typeface="Lora"/>
              <a:ea typeface="Lora"/>
              <a:cs typeface="Lora"/>
              <a:sym typeface="Lor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pic>
        <p:nvPicPr>
          <p:cNvPr id="486" name="Google Shape;486;p48"/>
          <p:cNvPicPr preferRelativeResize="0"/>
          <p:nvPr/>
        </p:nvPicPr>
        <p:blipFill rotWithShape="1">
          <a:blip r:embed="rId3">
            <a:alphaModFix/>
          </a:blip>
          <a:srcRect b="0" l="0" r="0" t="4260"/>
          <a:stretch/>
        </p:blipFill>
        <p:spPr>
          <a:xfrm>
            <a:off x="3820675" y="825500"/>
            <a:ext cx="4798825" cy="3708400"/>
          </a:xfrm>
          <a:prstGeom prst="rect">
            <a:avLst/>
          </a:prstGeom>
          <a:noFill/>
          <a:ln>
            <a:noFill/>
          </a:ln>
        </p:spPr>
      </p:pic>
      <p:grpSp>
        <p:nvGrpSpPr>
          <p:cNvPr id="487" name="Google Shape;487;p48"/>
          <p:cNvGrpSpPr/>
          <p:nvPr/>
        </p:nvGrpSpPr>
        <p:grpSpPr>
          <a:xfrm rot="5400000">
            <a:off x="90095" y="-65774"/>
            <a:ext cx="1961427" cy="1587281"/>
            <a:chOff x="0" y="-38100"/>
            <a:chExt cx="1033200" cy="836115"/>
          </a:xfrm>
        </p:grpSpPr>
        <p:sp>
          <p:nvSpPr>
            <p:cNvPr id="488" name="Google Shape;488;p48"/>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489" name="Google Shape;489;p48"/>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90" name="Google Shape;490;p48"/>
          <p:cNvSpPr txBox="1"/>
          <p:nvPr/>
        </p:nvSpPr>
        <p:spPr>
          <a:xfrm>
            <a:off x="4373549" y="3656300"/>
            <a:ext cx="3497100" cy="6069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900">
              <a:latin typeface="Lora"/>
              <a:ea typeface="Lora"/>
              <a:cs typeface="Lora"/>
              <a:sym typeface="Lora"/>
            </a:endParaRPr>
          </a:p>
          <a:p>
            <a:pPr indent="0" lvl="0" marL="0" marR="0" rtl="0" algn="l">
              <a:lnSpc>
                <a:spcPct val="169000"/>
              </a:lnSpc>
              <a:spcBef>
                <a:spcPts val="0"/>
              </a:spcBef>
              <a:spcAft>
                <a:spcPts val="0"/>
              </a:spcAft>
              <a:buNone/>
            </a:pPr>
            <a:r>
              <a:rPr lang="fr" sz="900">
                <a:solidFill>
                  <a:srgbClr val="BB1808"/>
                </a:solidFill>
                <a:latin typeface="Lora"/>
                <a:ea typeface="Lora"/>
                <a:cs typeface="Lora"/>
                <a:sym typeface="Lora"/>
              </a:rPr>
              <a:t>     Older groups (over 50) have higher average completion time</a:t>
            </a:r>
            <a:endParaRPr sz="900">
              <a:solidFill>
                <a:srgbClr val="BB1808"/>
              </a:solidFill>
              <a:latin typeface="Lora"/>
              <a:ea typeface="Lora"/>
              <a:cs typeface="Lora"/>
              <a:sym typeface="Lora"/>
            </a:endParaRPr>
          </a:p>
          <a:p>
            <a:pPr indent="0" lvl="0" marL="457200" marR="0" rtl="0" algn="l">
              <a:lnSpc>
                <a:spcPct val="169000"/>
              </a:lnSpc>
              <a:spcBef>
                <a:spcPts val="0"/>
              </a:spcBef>
              <a:spcAft>
                <a:spcPts val="0"/>
              </a:spcAft>
              <a:buNone/>
            </a:pPr>
            <a:r>
              <a:t/>
            </a:r>
            <a:endParaRPr sz="900">
              <a:latin typeface="Lora"/>
              <a:ea typeface="Lora"/>
              <a:cs typeface="Lora"/>
              <a:sym typeface="Lora"/>
            </a:endParaRPr>
          </a:p>
        </p:txBody>
      </p:sp>
      <p:sp>
        <p:nvSpPr>
          <p:cNvPr id="491" name="Google Shape;491;p48"/>
          <p:cNvSpPr txBox="1"/>
          <p:nvPr/>
        </p:nvSpPr>
        <p:spPr>
          <a:xfrm>
            <a:off x="514350" y="305675"/>
            <a:ext cx="2715900" cy="3078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000">
                <a:solidFill>
                  <a:srgbClr val="BB1808"/>
                </a:solidFill>
                <a:latin typeface="Playfair Display"/>
                <a:ea typeface="Playfair Display"/>
                <a:cs typeface="Playfair Display"/>
                <a:sym typeface="Playfair Display"/>
              </a:rPr>
              <a:t>H</a:t>
            </a:r>
            <a:r>
              <a:rPr b="1" baseline="-25000" lang="fr" sz="2000">
                <a:solidFill>
                  <a:srgbClr val="BB1808"/>
                </a:solidFill>
                <a:latin typeface="Playfair Display"/>
                <a:ea typeface="Playfair Display"/>
                <a:cs typeface="Playfair Display"/>
                <a:sym typeface="Playfair Display"/>
              </a:rPr>
              <a:t>2</a:t>
            </a:r>
            <a:r>
              <a:rPr b="1" lang="fr" sz="2000">
                <a:solidFill>
                  <a:srgbClr val="BB1808"/>
                </a:solidFill>
                <a:latin typeface="Playfair Display"/>
                <a:ea typeface="Playfair Display"/>
                <a:cs typeface="Playfair Display"/>
                <a:sym typeface="Playfair Display"/>
              </a:rPr>
              <a:t>: Completion Time </a:t>
            </a:r>
            <a:endParaRPr sz="2000">
              <a:solidFill>
                <a:srgbClr val="BB1808"/>
              </a:solidFill>
            </a:endParaRPr>
          </a:p>
        </p:txBody>
      </p:sp>
      <p:pic>
        <p:nvPicPr>
          <p:cNvPr id="492" name="Google Shape;492;p48"/>
          <p:cNvPicPr preferRelativeResize="0"/>
          <p:nvPr/>
        </p:nvPicPr>
        <p:blipFill rotWithShape="1">
          <a:blip r:embed="rId4">
            <a:alphaModFix/>
          </a:blip>
          <a:srcRect b="61866" l="0" r="0" t="0"/>
          <a:stretch/>
        </p:blipFill>
        <p:spPr>
          <a:xfrm>
            <a:off x="563692" y="2614023"/>
            <a:ext cx="2071446" cy="2246951"/>
          </a:xfrm>
          <a:prstGeom prst="rect">
            <a:avLst/>
          </a:prstGeom>
          <a:noFill/>
          <a:ln>
            <a:noFill/>
          </a:ln>
        </p:spPr>
      </p:pic>
      <p:sp>
        <p:nvSpPr>
          <p:cNvPr id="493" name="Google Shape;493;p48"/>
          <p:cNvSpPr/>
          <p:nvPr/>
        </p:nvSpPr>
        <p:spPr>
          <a:xfrm>
            <a:off x="6254750" y="772375"/>
            <a:ext cx="1677300" cy="1215300"/>
          </a:xfrm>
          <a:prstGeom prst="rect">
            <a:avLst/>
          </a:prstGeom>
          <a:noFill/>
          <a:ln cap="flat" cmpd="sng" w="9525">
            <a:solidFill>
              <a:srgbClr val="BB180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494" name="Google Shape;494;p48"/>
          <p:cNvCxnSpPr/>
          <p:nvPr/>
        </p:nvCxnSpPr>
        <p:spPr>
          <a:xfrm>
            <a:off x="4064750" y="2095500"/>
            <a:ext cx="3867300" cy="0"/>
          </a:xfrm>
          <a:prstGeom prst="straightConnector1">
            <a:avLst/>
          </a:prstGeom>
          <a:noFill/>
          <a:ln cap="flat" cmpd="sng" w="9525">
            <a:solidFill>
              <a:srgbClr val="BB1808"/>
            </a:solidFill>
            <a:prstDash val="solid"/>
            <a:round/>
            <a:headEnd len="med" w="med" type="none"/>
            <a:tailEnd len="med" w="med" type="none"/>
          </a:ln>
        </p:spPr>
      </p:cxnSp>
      <p:sp>
        <p:nvSpPr>
          <p:cNvPr id="495" name="Google Shape;495;p48"/>
          <p:cNvSpPr txBox="1"/>
          <p:nvPr/>
        </p:nvSpPr>
        <p:spPr>
          <a:xfrm>
            <a:off x="1295721" y="3416910"/>
            <a:ext cx="3436800" cy="3231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lang="fr" sz="900">
                <a:solidFill>
                  <a:schemeClr val="dk1"/>
                </a:solidFill>
                <a:latin typeface="Lora"/>
                <a:ea typeface="Lora"/>
                <a:cs typeface="Lora"/>
                <a:sym typeface="Lora"/>
              </a:rPr>
              <a:t>-3,6%</a:t>
            </a:r>
            <a:endParaRPr/>
          </a:p>
        </p:txBody>
      </p:sp>
      <p:cxnSp>
        <p:nvCxnSpPr>
          <p:cNvPr id="496" name="Google Shape;496;p48"/>
          <p:cNvCxnSpPr/>
          <p:nvPr/>
        </p:nvCxnSpPr>
        <p:spPr>
          <a:xfrm>
            <a:off x="1253191" y="3601977"/>
            <a:ext cx="123000" cy="143400"/>
          </a:xfrm>
          <a:prstGeom prst="straightConnector1">
            <a:avLst/>
          </a:prstGeom>
          <a:noFill/>
          <a:ln cap="flat" cmpd="sng" w="9525">
            <a:solidFill>
              <a:srgbClr val="898989"/>
            </a:solidFill>
            <a:prstDash val="solid"/>
            <a:round/>
            <a:headEnd len="med" w="med" type="none"/>
            <a:tailEnd len="med" w="med" type="triangle"/>
          </a:ln>
        </p:spPr>
      </p:cxnSp>
      <p:sp>
        <p:nvSpPr>
          <p:cNvPr id="497" name="Google Shape;497;p48"/>
          <p:cNvSpPr txBox="1"/>
          <p:nvPr/>
        </p:nvSpPr>
        <p:spPr>
          <a:xfrm>
            <a:off x="167300" y="1873525"/>
            <a:ext cx="117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Lora"/>
                <a:ea typeface="Lora"/>
                <a:cs typeface="Lora"/>
                <a:sym typeface="Lora"/>
              </a:rPr>
              <a:t>Average </a:t>
            </a:r>
            <a:endParaRPr sz="1000">
              <a:solidFill>
                <a:schemeClr val="dk1"/>
              </a:solidFill>
              <a:latin typeface="Lora"/>
              <a:ea typeface="Lora"/>
              <a:cs typeface="Lora"/>
              <a:sym typeface="Lora"/>
            </a:endParaRPr>
          </a:p>
          <a:p>
            <a:pPr indent="0" lvl="0" marL="0" rtl="0" algn="l">
              <a:spcBef>
                <a:spcPts val="0"/>
              </a:spcBef>
              <a:spcAft>
                <a:spcPts val="0"/>
              </a:spcAft>
              <a:buNone/>
            </a:pPr>
            <a:r>
              <a:rPr lang="fr" sz="1000">
                <a:solidFill>
                  <a:schemeClr val="dk1"/>
                </a:solidFill>
                <a:latin typeface="Lora"/>
                <a:ea typeface="Lora"/>
                <a:cs typeface="Lora"/>
                <a:sym typeface="Lora"/>
              </a:rPr>
              <a:t>Completion  = Time</a:t>
            </a:r>
            <a:endParaRPr sz="1000">
              <a:solidFill>
                <a:schemeClr val="dk1"/>
              </a:solidFill>
              <a:latin typeface="Lora"/>
              <a:ea typeface="Lora"/>
              <a:cs typeface="Lora"/>
              <a:sym typeface="Lora"/>
            </a:endParaRPr>
          </a:p>
          <a:p>
            <a:pPr indent="0" lvl="0" marL="0" rtl="0" algn="l">
              <a:spcBef>
                <a:spcPts val="0"/>
              </a:spcBef>
              <a:spcAft>
                <a:spcPts val="0"/>
              </a:spcAft>
              <a:buNone/>
            </a:pPr>
            <a:r>
              <a:rPr lang="fr" sz="1000">
                <a:solidFill>
                  <a:schemeClr val="dk1"/>
                </a:solidFill>
                <a:latin typeface="Lora"/>
                <a:ea typeface="Lora"/>
                <a:cs typeface="Lora"/>
                <a:sym typeface="Lora"/>
              </a:rPr>
              <a:t> </a:t>
            </a:r>
            <a:endParaRPr sz="1000">
              <a:solidFill>
                <a:schemeClr val="dk1"/>
              </a:solidFill>
              <a:latin typeface="Lora"/>
              <a:ea typeface="Lora"/>
              <a:cs typeface="Lora"/>
              <a:sym typeface="Lora"/>
            </a:endParaRPr>
          </a:p>
        </p:txBody>
      </p:sp>
      <p:sp>
        <p:nvSpPr>
          <p:cNvPr id="498" name="Google Shape;498;p48"/>
          <p:cNvSpPr txBox="1"/>
          <p:nvPr/>
        </p:nvSpPr>
        <p:spPr>
          <a:xfrm>
            <a:off x="1084125" y="1873525"/>
            <a:ext cx="158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dk1"/>
                </a:solidFill>
                <a:latin typeface="Lora"/>
                <a:ea typeface="Lora"/>
                <a:cs typeface="Lora"/>
                <a:sym typeface="Lora"/>
              </a:rPr>
              <a:t>Sum of Duration Time </a:t>
            </a:r>
            <a:endParaRPr sz="1000">
              <a:solidFill>
                <a:schemeClr val="dk1"/>
              </a:solidFill>
              <a:latin typeface="Lora"/>
              <a:ea typeface="Lora"/>
              <a:cs typeface="Lora"/>
              <a:sym typeface="Lora"/>
            </a:endParaRPr>
          </a:p>
          <a:p>
            <a:pPr indent="0" lvl="0" marL="0" rtl="0" algn="ctr">
              <a:spcBef>
                <a:spcPts val="0"/>
              </a:spcBef>
              <a:spcAft>
                <a:spcPts val="0"/>
              </a:spcAft>
              <a:buNone/>
            </a:pPr>
            <a:r>
              <a:t/>
            </a:r>
            <a:endParaRPr sz="1000">
              <a:solidFill>
                <a:schemeClr val="dk1"/>
              </a:solidFill>
              <a:latin typeface="Lora"/>
              <a:ea typeface="Lora"/>
              <a:cs typeface="Lora"/>
              <a:sym typeface="Lora"/>
            </a:endParaRPr>
          </a:p>
          <a:p>
            <a:pPr indent="0" lvl="0" marL="0" rtl="0" algn="ctr">
              <a:spcBef>
                <a:spcPts val="0"/>
              </a:spcBef>
              <a:spcAft>
                <a:spcPts val="0"/>
              </a:spcAft>
              <a:buNone/>
            </a:pPr>
            <a:r>
              <a:rPr lang="fr" sz="1000">
                <a:solidFill>
                  <a:schemeClr val="dk1"/>
                </a:solidFill>
                <a:latin typeface="Lora"/>
                <a:ea typeface="Lora"/>
                <a:cs typeface="Lora"/>
                <a:sym typeface="Lora"/>
              </a:rPr>
              <a:t>Count of client </a:t>
            </a:r>
            <a:endParaRPr/>
          </a:p>
        </p:txBody>
      </p:sp>
      <p:cxnSp>
        <p:nvCxnSpPr>
          <p:cNvPr id="499" name="Google Shape;499;p48"/>
          <p:cNvCxnSpPr/>
          <p:nvPr/>
        </p:nvCxnSpPr>
        <p:spPr>
          <a:xfrm flipH="1" rot="10800000">
            <a:off x="1209250" y="2196875"/>
            <a:ext cx="1386000" cy="6300"/>
          </a:xfrm>
          <a:prstGeom prst="straightConnector1">
            <a:avLst/>
          </a:prstGeom>
          <a:noFill/>
          <a:ln cap="flat" cmpd="sng" w="9525">
            <a:solidFill>
              <a:schemeClr val="dk2"/>
            </a:solidFill>
            <a:prstDash val="solid"/>
            <a:round/>
            <a:headEnd len="med" w="med" type="none"/>
            <a:tailEnd len="med" w="med" type="none"/>
          </a:ln>
        </p:spPr>
      </p:cxnSp>
      <p:sp>
        <p:nvSpPr>
          <p:cNvPr id="500" name="Google Shape;500;p48"/>
          <p:cNvSpPr/>
          <p:nvPr/>
        </p:nvSpPr>
        <p:spPr>
          <a:xfrm>
            <a:off x="7962600" y="808825"/>
            <a:ext cx="549600" cy="117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01" name="Google Shape;501;p48"/>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502" name="Google Shape;502;p48"/>
          <p:cNvSpPr txBox="1"/>
          <p:nvPr/>
        </p:nvSpPr>
        <p:spPr>
          <a:xfrm>
            <a:off x="167300" y="1612000"/>
            <a:ext cx="11259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dk1"/>
                </a:solidFill>
                <a:latin typeface="Lora"/>
                <a:ea typeface="Lora"/>
                <a:cs typeface="Lora"/>
                <a:sym typeface="Lora"/>
              </a:rPr>
              <a:t>KPI:</a:t>
            </a:r>
            <a:endParaRPr b="1" sz="1300">
              <a:solidFill>
                <a:schemeClr val="dk1"/>
              </a:solidFill>
              <a:latin typeface="Lora"/>
              <a:ea typeface="Lora"/>
              <a:cs typeface="Lora"/>
              <a:sym typeface="Lor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p49"/>
          <p:cNvPicPr preferRelativeResize="0"/>
          <p:nvPr/>
        </p:nvPicPr>
        <p:blipFill>
          <a:blip r:embed="rId3">
            <a:alphaModFix/>
          </a:blip>
          <a:stretch>
            <a:fillRect/>
          </a:stretch>
        </p:blipFill>
        <p:spPr>
          <a:xfrm>
            <a:off x="33325" y="3221583"/>
            <a:ext cx="9144003" cy="1040309"/>
          </a:xfrm>
          <a:prstGeom prst="rect">
            <a:avLst/>
          </a:prstGeom>
          <a:noFill/>
          <a:ln>
            <a:noFill/>
          </a:ln>
        </p:spPr>
      </p:pic>
      <p:grpSp>
        <p:nvGrpSpPr>
          <p:cNvPr id="508" name="Google Shape;508;p49"/>
          <p:cNvGrpSpPr/>
          <p:nvPr/>
        </p:nvGrpSpPr>
        <p:grpSpPr>
          <a:xfrm rot="5400000">
            <a:off x="90095" y="-65774"/>
            <a:ext cx="1961427" cy="1587281"/>
            <a:chOff x="0" y="-38100"/>
            <a:chExt cx="1033200" cy="836115"/>
          </a:xfrm>
        </p:grpSpPr>
        <p:sp>
          <p:nvSpPr>
            <p:cNvPr id="509" name="Google Shape;509;p49"/>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510" name="Google Shape;510;p49"/>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511" name="Google Shape;511;p49"/>
          <p:cNvPicPr preferRelativeResize="0"/>
          <p:nvPr/>
        </p:nvPicPr>
        <p:blipFill>
          <a:blip r:embed="rId4">
            <a:alphaModFix/>
          </a:blip>
          <a:stretch>
            <a:fillRect/>
          </a:stretch>
        </p:blipFill>
        <p:spPr>
          <a:xfrm>
            <a:off x="-2842851" y="-188750"/>
            <a:ext cx="1798352" cy="5143500"/>
          </a:xfrm>
          <a:prstGeom prst="rect">
            <a:avLst/>
          </a:prstGeom>
          <a:noFill/>
          <a:ln>
            <a:noFill/>
          </a:ln>
        </p:spPr>
      </p:pic>
      <p:sp>
        <p:nvSpPr>
          <p:cNvPr id="512" name="Google Shape;512;p49"/>
          <p:cNvSpPr/>
          <p:nvPr/>
        </p:nvSpPr>
        <p:spPr>
          <a:xfrm>
            <a:off x="4389775" y="3586375"/>
            <a:ext cx="1908000" cy="669600"/>
          </a:xfrm>
          <a:prstGeom prst="rect">
            <a:avLst/>
          </a:prstGeom>
          <a:noFill/>
          <a:ln cap="flat" cmpd="sng" w="9525">
            <a:solidFill>
              <a:srgbClr val="BB180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13" name="Google Shape;513;p49"/>
          <p:cNvSpPr/>
          <p:nvPr/>
        </p:nvSpPr>
        <p:spPr>
          <a:xfrm>
            <a:off x="2954765" y="26887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Step 1</a:t>
            </a:r>
            <a:endParaRPr sz="1200">
              <a:latin typeface="Lora"/>
              <a:ea typeface="Lora"/>
              <a:cs typeface="Lora"/>
              <a:sym typeface="Lora"/>
            </a:endParaRPr>
          </a:p>
        </p:txBody>
      </p:sp>
      <p:sp>
        <p:nvSpPr>
          <p:cNvPr id="514" name="Google Shape;514;p49"/>
          <p:cNvSpPr/>
          <p:nvPr/>
        </p:nvSpPr>
        <p:spPr>
          <a:xfrm>
            <a:off x="4853171" y="26887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Step 2</a:t>
            </a:r>
            <a:endParaRPr sz="1200">
              <a:latin typeface="Lora"/>
              <a:ea typeface="Lora"/>
              <a:cs typeface="Lora"/>
              <a:sym typeface="Lora"/>
            </a:endParaRPr>
          </a:p>
        </p:txBody>
      </p:sp>
      <p:sp>
        <p:nvSpPr>
          <p:cNvPr id="515" name="Google Shape;515;p49"/>
          <p:cNvSpPr/>
          <p:nvPr/>
        </p:nvSpPr>
        <p:spPr>
          <a:xfrm>
            <a:off x="1056375" y="26887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Start</a:t>
            </a:r>
            <a:endParaRPr sz="1200">
              <a:latin typeface="Lora"/>
              <a:ea typeface="Lora"/>
              <a:cs typeface="Lora"/>
              <a:sym typeface="Lora"/>
            </a:endParaRPr>
          </a:p>
        </p:txBody>
      </p:sp>
      <p:sp>
        <p:nvSpPr>
          <p:cNvPr id="516" name="Google Shape;516;p49"/>
          <p:cNvSpPr/>
          <p:nvPr/>
        </p:nvSpPr>
        <p:spPr>
          <a:xfrm>
            <a:off x="6707031" y="26887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Step 3</a:t>
            </a:r>
            <a:endParaRPr sz="1200">
              <a:latin typeface="Lora"/>
              <a:ea typeface="Lora"/>
              <a:cs typeface="Lora"/>
              <a:sym typeface="Lora"/>
            </a:endParaRPr>
          </a:p>
        </p:txBody>
      </p:sp>
      <p:cxnSp>
        <p:nvCxnSpPr>
          <p:cNvPr id="517" name="Google Shape;517;p49"/>
          <p:cNvCxnSpPr>
            <a:endCxn id="513" idx="1"/>
          </p:cNvCxnSpPr>
          <p:nvPr/>
        </p:nvCxnSpPr>
        <p:spPr>
          <a:xfrm>
            <a:off x="2164565" y="2837074"/>
            <a:ext cx="790200" cy="2400"/>
          </a:xfrm>
          <a:prstGeom prst="straightConnector1">
            <a:avLst/>
          </a:prstGeom>
          <a:noFill/>
          <a:ln cap="flat" cmpd="sng" w="9525">
            <a:solidFill>
              <a:srgbClr val="BB1808"/>
            </a:solidFill>
            <a:prstDash val="solid"/>
            <a:round/>
            <a:headEnd len="med" w="med" type="none"/>
            <a:tailEnd len="med" w="med" type="triangle"/>
          </a:ln>
        </p:spPr>
      </p:cxnSp>
      <p:cxnSp>
        <p:nvCxnSpPr>
          <p:cNvPr id="518" name="Google Shape;518;p49"/>
          <p:cNvCxnSpPr>
            <a:stCxn id="513" idx="3"/>
          </p:cNvCxnSpPr>
          <p:nvPr/>
        </p:nvCxnSpPr>
        <p:spPr>
          <a:xfrm>
            <a:off x="4062965" y="2839474"/>
            <a:ext cx="833400" cy="0"/>
          </a:xfrm>
          <a:prstGeom prst="straightConnector1">
            <a:avLst/>
          </a:prstGeom>
          <a:noFill/>
          <a:ln cap="flat" cmpd="sng" w="9525">
            <a:solidFill>
              <a:srgbClr val="BB1808"/>
            </a:solidFill>
            <a:prstDash val="solid"/>
            <a:round/>
            <a:headEnd len="med" w="med" type="none"/>
            <a:tailEnd len="med" w="med" type="triangle"/>
          </a:ln>
        </p:spPr>
      </p:cxnSp>
      <p:cxnSp>
        <p:nvCxnSpPr>
          <p:cNvPr id="519" name="Google Shape;519;p49"/>
          <p:cNvCxnSpPr>
            <a:endCxn id="516" idx="1"/>
          </p:cNvCxnSpPr>
          <p:nvPr/>
        </p:nvCxnSpPr>
        <p:spPr>
          <a:xfrm>
            <a:off x="5961231" y="2838274"/>
            <a:ext cx="745800" cy="1200"/>
          </a:xfrm>
          <a:prstGeom prst="straightConnector1">
            <a:avLst/>
          </a:prstGeom>
          <a:noFill/>
          <a:ln cap="flat" cmpd="sng" w="9525">
            <a:solidFill>
              <a:srgbClr val="BB1808"/>
            </a:solidFill>
            <a:prstDash val="solid"/>
            <a:round/>
            <a:headEnd len="med" w="med" type="none"/>
            <a:tailEnd len="med" w="med" type="triangle"/>
          </a:ln>
        </p:spPr>
      </p:cxnSp>
      <p:sp>
        <p:nvSpPr>
          <p:cNvPr id="520" name="Google Shape;520;p49"/>
          <p:cNvSpPr txBox="1"/>
          <p:nvPr/>
        </p:nvSpPr>
        <p:spPr>
          <a:xfrm>
            <a:off x="91100" y="1873525"/>
            <a:ext cx="1176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dk1"/>
                </a:solidFill>
                <a:latin typeface="Lora"/>
                <a:ea typeface="Lora"/>
                <a:cs typeface="Lora"/>
                <a:sym typeface="Lora"/>
              </a:rPr>
              <a:t>Average </a:t>
            </a:r>
            <a:endParaRPr sz="1000">
              <a:solidFill>
                <a:schemeClr val="dk1"/>
              </a:solidFill>
              <a:latin typeface="Lora"/>
              <a:ea typeface="Lora"/>
              <a:cs typeface="Lora"/>
              <a:sym typeface="Lora"/>
            </a:endParaRPr>
          </a:p>
          <a:p>
            <a:pPr indent="0" lvl="0" marL="0" rtl="0" algn="l">
              <a:spcBef>
                <a:spcPts val="0"/>
              </a:spcBef>
              <a:spcAft>
                <a:spcPts val="0"/>
              </a:spcAft>
              <a:buNone/>
            </a:pPr>
            <a:r>
              <a:rPr lang="fr" sz="1000">
                <a:solidFill>
                  <a:schemeClr val="dk1"/>
                </a:solidFill>
                <a:latin typeface="Lora"/>
                <a:ea typeface="Lora"/>
                <a:cs typeface="Lora"/>
                <a:sym typeface="Lora"/>
              </a:rPr>
              <a:t>Completion  = Time</a:t>
            </a:r>
            <a:endParaRPr sz="1000">
              <a:solidFill>
                <a:schemeClr val="dk1"/>
              </a:solidFill>
              <a:latin typeface="Lora"/>
              <a:ea typeface="Lora"/>
              <a:cs typeface="Lora"/>
              <a:sym typeface="Lora"/>
            </a:endParaRPr>
          </a:p>
          <a:p>
            <a:pPr indent="0" lvl="0" marL="0" rtl="0" algn="l">
              <a:spcBef>
                <a:spcPts val="0"/>
              </a:spcBef>
              <a:spcAft>
                <a:spcPts val="0"/>
              </a:spcAft>
              <a:buNone/>
            </a:pPr>
            <a:r>
              <a:rPr lang="fr" sz="1000">
                <a:solidFill>
                  <a:schemeClr val="dk1"/>
                </a:solidFill>
                <a:latin typeface="Lora"/>
                <a:ea typeface="Lora"/>
                <a:cs typeface="Lora"/>
                <a:sym typeface="Lora"/>
              </a:rPr>
              <a:t> </a:t>
            </a:r>
            <a:endParaRPr sz="1000">
              <a:solidFill>
                <a:schemeClr val="dk1"/>
              </a:solidFill>
              <a:latin typeface="Lora"/>
              <a:ea typeface="Lora"/>
              <a:cs typeface="Lora"/>
              <a:sym typeface="Lora"/>
            </a:endParaRPr>
          </a:p>
        </p:txBody>
      </p:sp>
      <p:sp>
        <p:nvSpPr>
          <p:cNvPr id="521" name="Google Shape;521;p49"/>
          <p:cNvSpPr txBox="1"/>
          <p:nvPr/>
        </p:nvSpPr>
        <p:spPr>
          <a:xfrm>
            <a:off x="1007925" y="1873525"/>
            <a:ext cx="15873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000">
                <a:solidFill>
                  <a:schemeClr val="dk1"/>
                </a:solidFill>
                <a:latin typeface="Lora"/>
                <a:ea typeface="Lora"/>
                <a:cs typeface="Lora"/>
                <a:sym typeface="Lora"/>
              </a:rPr>
              <a:t>Sum of Duration Time </a:t>
            </a:r>
            <a:endParaRPr sz="1000">
              <a:solidFill>
                <a:schemeClr val="dk1"/>
              </a:solidFill>
              <a:latin typeface="Lora"/>
              <a:ea typeface="Lora"/>
              <a:cs typeface="Lora"/>
              <a:sym typeface="Lora"/>
            </a:endParaRPr>
          </a:p>
          <a:p>
            <a:pPr indent="0" lvl="0" marL="0" rtl="0" algn="ctr">
              <a:spcBef>
                <a:spcPts val="0"/>
              </a:spcBef>
              <a:spcAft>
                <a:spcPts val="0"/>
              </a:spcAft>
              <a:buNone/>
            </a:pPr>
            <a:r>
              <a:t/>
            </a:r>
            <a:endParaRPr sz="1000">
              <a:solidFill>
                <a:schemeClr val="dk1"/>
              </a:solidFill>
              <a:latin typeface="Lora"/>
              <a:ea typeface="Lora"/>
              <a:cs typeface="Lora"/>
              <a:sym typeface="Lora"/>
            </a:endParaRPr>
          </a:p>
          <a:p>
            <a:pPr indent="0" lvl="0" marL="0" rtl="0" algn="ctr">
              <a:spcBef>
                <a:spcPts val="0"/>
              </a:spcBef>
              <a:spcAft>
                <a:spcPts val="0"/>
              </a:spcAft>
              <a:buNone/>
            </a:pPr>
            <a:r>
              <a:rPr lang="fr" sz="1000">
                <a:solidFill>
                  <a:schemeClr val="dk1"/>
                </a:solidFill>
                <a:latin typeface="Lora"/>
                <a:ea typeface="Lora"/>
                <a:cs typeface="Lora"/>
                <a:sym typeface="Lora"/>
              </a:rPr>
              <a:t>Count of client </a:t>
            </a:r>
            <a:endParaRPr/>
          </a:p>
        </p:txBody>
      </p:sp>
      <p:cxnSp>
        <p:nvCxnSpPr>
          <p:cNvPr id="522" name="Google Shape;522;p49"/>
          <p:cNvCxnSpPr/>
          <p:nvPr/>
        </p:nvCxnSpPr>
        <p:spPr>
          <a:xfrm flipH="1" rot="10800000">
            <a:off x="1209250" y="2196875"/>
            <a:ext cx="1386000" cy="6300"/>
          </a:xfrm>
          <a:prstGeom prst="straightConnector1">
            <a:avLst/>
          </a:prstGeom>
          <a:noFill/>
          <a:ln cap="flat" cmpd="sng" w="9525">
            <a:solidFill>
              <a:schemeClr val="dk2"/>
            </a:solidFill>
            <a:prstDash val="solid"/>
            <a:round/>
            <a:headEnd len="med" w="med" type="none"/>
            <a:tailEnd len="med" w="med" type="none"/>
          </a:ln>
        </p:spPr>
      </p:cxnSp>
      <p:sp>
        <p:nvSpPr>
          <p:cNvPr id="523" name="Google Shape;523;p49"/>
          <p:cNvSpPr/>
          <p:nvPr/>
        </p:nvSpPr>
        <p:spPr>
          <a:xfrm>
            <a:off x="68350" y="3121300"/>
            <a:ext cx="833400" cy="353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24" name="Google Shape;524;p49"/>
          <p:cNvSpPr txBox="1"/>
          <p:nvPr/>
        </p:nvSpPr>
        <p:spPr>
          <a:xfrm>
            <a:off x="2016543" y="4309903"/>
            <a:ext cx="16998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-1,35</a:t>
            </a:r>
            <a:r>
              <a:rPr b="1" lang="fr" sz="700">
                <a:solidFill>
                  <a:schemeClr val="dk1"/>
                </a:solidFill>
                <a:latin typeface="Lora"/>
                <a:ea typeface="Lora"/>
                <a:cs typeface="Lora"/>
                <a:sym typeface="Lora"/>
              </a:rPr>
              <a:t> %</a:t>
            </a:r>
            <a:endParaRPr b="1" sz="700"/>
          </a:p>
        </p:txBody>
      </p:sp>
      <p:sp>
        <p:nvSpPr>
          <p:cNvPr id="525" name="Google Shape;525;p49"/>
          <p:cNvSpPr txBox="1"/>
          <p:nvPr/>
        </p:nvSpPr>
        <p:spPr>
          <a:xfrm>
            <a:off x="3934568" y="4309903"/>
            <a:ext cx="16998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+9,68</a:t>
            </a:r>
            <a:r>
              <a:rPr b="1" lang="fr" sz="700">
                <a:solidFill>
                  <a:schemeClr val="dk1"/>
                </a:solidFill>
                <a:latin typeface="Lora"/>
                <a:ea typeface="Lora"/>
                <a:cs typeface="Lora"/>
                <a:sym typeface="Lora"/>
              </a:rPr>
              <a:t> %</a:t>
            </a:r>
            <a:endParaRPr b="1" sz="700"/>
          </a:p>
        </p:txBody>
      </p:sp>
      <p:sp>
        <p:nvSpPr>
          <p:cNvPr id="526" name="Google Shape;526;p49"/>
          <p:cNvSpPr txBox="1"/>
          <p:nvPr/>
        </p:nvSpPr>
        <p:spPr>
          <a:xfrm>
            <a:off x="5852593" y="4309903"/>
            <a:ext cx="16998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+0,87 %</a:t>
            </a:r>
            <a:endParaRPr b="1" sz="700"/>
          </a:p>
        </p:txBody>
      </p:sp>
      <p:sp>
        <p:nvSpPr>
          <p:cNvPr id="527" name="Google Shape;527;p49"/>
          <p:cNvSpPr txBox="1"/>
          <p:nvPr/>
        </p:nvSpPr>
        <p:spPr>
          <a:xfrm>
            <a:off x="7630493" y="4309903"/>
            <a:ext cx="16998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-19,66</a:t>
            </a:r>
            <a:r>
              <a:rPr b="1" lang="fr" sz="700">
                <a:solidFill>
                  <a:schemeClr val="dk1"/>
                </a:solidFill>
                <a:latin typeface="Lora"/>
                <a:ea typeface="Lora"/>
                <a:cs typeface="Lora"/>
                <a:sym typeface="Lora"/>
              </a:rPr>
              <a:t> %</a:t>
            </a:r>
            <a:endParaRPr b="1" sz="700"/>
          </a:p>
        </p:txBody>
      </p:sp>
      <p:sp>
        <p:nvSpPr>
          <p:cNvPr id="528" name="Google Shape;528;p49"/>
          <p:cNvSpPr txBox="1"/>
          <p:nvPr/>
        </p:nvSpPr>
        <p:spPr>
          <a:xfrm>
            <a:off x="68343" y="4309903"/>
            <a:ext cx="1699800" cy="292500"/>
          </a:xfrm>
          <a:prstGeom prst="rect">
            <a:avLst/>
          </a:prstGeom>
          <a:noFill/>
          <a:ln>
            <a:noFill/>
          </a:ln>
        </p:spPr>
        <p:txBody>
          <a:bodyPr anchorCtr="0" anchor="t" bIns="91425" lIns="91425" spcFirstLastPara="1" rIns="91425" wrap="square" tIns="91425">
            <a:spAutoFit/>
          </a:bodyPr>
          <a:lstStyle/>
          <a:p>
            <a:pPr indent="0" lvl="0" marL="0" rtl="0" algn="l">
              <a:lnSpc>
                <a:spcPct val="169000"/>
              </a:lnSpc>
              <a:spcBef>
                <a:spcPts val="0"/>
              </a:spcBef>
              <a:spcAft>
                <a:spcPts val="0"/>
              </a:spcAft>
              <a:buNone/>
            </a:pPr>
            <a:r>
              <a:rPr b="1" lang="fr" sz="700">
                <a:solidFill>
                  <a:schemeClr val="dk1"/>
                </a:solidFill>
                <a:latin typeface="Lora"/>
                <a:ea typeface="Lora"/>
                <a:cs typeface="Lora"/>
                <a:sym typeface="Lora"/>
              </a:rPr>
              <a:t>Variance Test vs Control</a:t>
            </a:r>
            <a:endParaRPr b="1" sz="700"/>
          </a:p>
        </p:txBody>
      </p:sp>
      <p:sp>
        <p:nvSpPr>
          <p:cNvPr id="529" name="Google Shape;529;p49"/>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530" name="Google Shape;530;p49"/>
          <p:cNvSpPr txBox="1"/>
          <p:nvPr/>
        </p:nvSpPr>
        <p:spPr>
          <a:xfrm>
            <a:off x="514350" y="305675"/>
            <a:ext cx="7332300" cy="3078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000">
                <a:solidFill>
                  <a:srgbClr val="BB1808"/>
                </a:solidFill>
                <a:latin typeface="Playfair Display"/>
                <a:ea typeface="Playfair Display"/>
                <a:cs typeface="Playfair Display"/>
                <a:sym typeface="Playfair Display"/>
              </a:rPr>
              <a:t>H</a:t>
            </a:r>
            <a:r>
              <a:rPr b="1" baseline="-25000" lang="fr" sz="2000">
                <a:solidFill>
                  <a:srgbClr val="BB1808"/>
                </a:solidFill>
                <a:latin typeface="Playfair Display"/>
                <a:ea typeface="Playfair Display"/>
                <a:cs typeface="Playfair Display"/>
                <a:sym typeface="Playfair Display"/>
              </a:rPr>
              <a:t>2</a:t>
            </a:r>
            <a:r>
              <a:rPr b="1" lang="fr" sz="2000">
                <a:solidFill>
                  <a:srgbClr val="BB1808"/>
                </a:solidFill>
                <a:latin typeface="Playfair Display"/>
                <a:ea typeface="Playfair Display"/>
                <a:cs typeface="Playfair Display"/>
                <a:sym typeface="Playfair Display"/>
              </a:rPr>
              <a:t>: Completion Time - </a:t>
            </a:r>
            <a:r>
              <a:rPr lang="fr" sz="2000">
                <a:solidFill>
                  <a:srgbClr val="BB1808"/>
                </a:solidFill>
                <a:latin typeface="Playfair Display"/>
                <a:ea typeface="Playfair Display"/>
                <a:cs typeface="Playfair Display"/>
                <a:sym typeface="Playfair Display"/>
              </a:rPr>
              <a:t>participants spend most time on step 2</a:t>
            </a:r>
            <a:r>
              <a:rPr b="1" lang="fr" sz="2000">
                <a:solidFill>
                  <a:srgbClr val="BB1808"/>
                </a:solidFill>
                <a:latin typeface="Playfair Display"/>
                <a:ea typeface="Playfair Display"/>
                <a:cs typeface="Playfair Display"/>
                <a:sym typeface="Playfair Display"/>
              </a:rPr>
              <a:t> </a:t>
            </a:r>
            <a:endParaRPr sz="2000">
              <a:solidFill>
                <a:srgbClr val="BB1808"/>
              </a:solidFill>
            </a:endParaRPr>
          </a:p>
        </p:txBody>
      </p:sp>
      <p:sp>
        <p:nvSpPr>
          <p:cNvPr id="531" name="Google Shape;531;p49"/>
          <p:cNvSpPr txBox="1"/>
          <p:nvPr/>
        </p:nvSpPr>
        <p:spPr>
          <a:xfrm>
            <a:off x="167300" y="1612000"/>
            <a:ext cx="11259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dk1"/>
                </a:solidFill>
                <a:latin typeface="Lora"/>
                <a:ea typeface="Lora"/>
                <a:cs typeface="Lora"/>
                <a:sym typeface="Lora"/>
              </a:rPr>
              <a:t>KPI:</a:t>
            </a:r>
            <a:endParaRPr b="1" sz="1300">
              <a:solidFill>
                <a:schemeClr val="dk1"/>
              </a:solidFill>
              <a:latin typeface="Lora"/>
              <a:ea typeface="Lora"/>
              <a:cs typeface="Lora"/>
              <a:sym typeface="Lor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grpSp>
        <p:nvGrpSpPr>
          <p:cNvPr id="536" name="Google Shape;536;p50"/>
          <p:cNvGrpSpPr/>
          <p:nvPr/>
        </p:nvGrpSpPr>
        <p:grpSpPr>
          <a:xfrm rot="5400000">
            <a:off x="90095" y="-65774"/>
            <a:ext cx="1961427" cy="1587281"/>
            <a:chOff x="0" y="-38100"/>
            <a:chExt cx="1033200" cy="836115"/>
          </a:xfrm>
        </p:grpSpPr>
        <p:sp>
          <p:nvSpPr>
            <p:cNvPr id="537" name="Google Shape;537;p50"/>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538" name="Google Shape;538;p50"/>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39" name="Google Shape;539;p50"/>
          <p:cNvSpPr txBox="1"/>
          <p:nvPr/>
        </p:nvSpPr>
        <p:spPr>
          <a:xfrm>
            <a:off x="330750" y="1892325"/>
            <a:ext cx="117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000">
                <a:solidFill>
                  <a:schemeClr val="dk1"/>
                </a:solidFill>
                <a:latin typeface="Lora"/>
                <a:ea typeface="Lora"/>
                <a:cs typeface="Lora"/>
                <a:sym typeface="Lora"/>
              </a:rPr>
              <a:t>Error rate =</a:t>
            </a:r>
            <a:endParaRPr sz="1000">
              <a:solidFill>
                <a:schemeClr val="dk1"/>
              </a:solidFill>
              <a:latin typeface="Lora"/>
              <a:ea typeface="Lora"/>
              <a:cs typeface="Lora"/>
              <a:sym typeface="Lora"/>
            </a:endParaRPr>
          </a:p>
          <a:p>
            <a:pPr indent="0" lvl="0" marL="0" rtl="0" algn="l">
              <a:spcBef>
                <a:spcPts val="0"/>
              </a:spcBef>
              <a:spcAft>
                <a:spcPts val="0"/>
              </a:spcAft>
              <a:buNone/>
            </a:pPr>
            <a:r>
              <a:rPr lang="fr" sz="1000">
                <a:solidFill>
                  <a:schemeClr val="dk1"/>
                </a:solidFill>
                <a:latin typeface="Lora"/>
                <a:ea typeface="Lora"/>
                <a:cs typeface="Lora"/>
                <a:sym typeface="Lora"/>
              </a:rPr>
              <a:t> </a:t>
            </a:r>
            <a:endParaRPr sz="1000">
              <a:solidFill>
                <a:schemeClr val="dk1"/>
              </a:solidFill>
              <a:latin typeface="Lora"/>
              <a:ea typeface="Lora"/>
              <a:cs typeface="Lora"/>
              <a:sym typeface="Lora"/>
            </a:endParaRPr>
          </a:p>
        </p:txBody>
      </p:sp>
      <p:sp>
        <p:nvSpPr>
          <p:cNvPr id="540" name="Google Shape;540;p50"/>
          <p:cNvSpPr txBox="1"/>
          <p:nvPr/>
        </p:nvSpPr>
        <p:spPr>
          <a:xfrm>
            <a:off x="1246525" y="1735925"/>
            <a:ext cx="1587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1000">
                <a:solidFill>
                  <a:schemeClr val="dk1"/>
                </a:solidFill>
                <a:latin typeface="Lora"/>
                <a:ea typeface="Lora"/>
                <a:cs typeface="Lora"/>
                <a:sym typeface="Lora"/>
              </a:rPr>
              <a:t>Count of errors </a:t>
            </a:r>
            <a:endParaRPr sz="1000">
              <a:solidFill>
                <a:schemeClr val="dk1"/>
              </a:solidFill>
              <a:latin typeface="Lora"/>
              <a:ea typeface="Lora"/>
              <a:cs typeface="Lora"/>
              <a:sym typeface="Lora"/>
            </a:endParaRPr>
          </a:p>
          <a:p>
            <a:pPr indent="0" lvl="0" marL="0" rtl="0" algn="ctr">
              <a:spcBef>
                <a:spcPts val="0"/>
              </a:spcBef>
              <a:spcAft>
                <a:spcPts val="0"/>
              </a:spcAft>
              <a:buNone/>
            </a:pPr>
            <a:r>
              <a:t/>
            </a:r>
            <a:endParaRPr sz="1000">
              <a:solidFill>
                <a:schemeClr val="dk1"/>
              </a:solidFill>
              <a:latin typeface="Lora"/>
              <a:ea typeface="Lora"/>
              <a:cs typeface="Lora"/>
              <a:sym typeface="Lora"/>
            </a:endParaRPr>
          </a:p>
          <a:p>
            <a:pPr indent="0" lvl="0" marL="0" rtl="0" algn="ctr">
              <a:spcBef>
                <a:spcPts val="0"/>
              </a:spcBef>
              <a:spcAft>
                <a:spcPts val="0"/>
              </a:spcAft>
              <a:buNone/>
            </a:pPr>
            <a:r>
              <a:rPr lang="fr" sz="1000">
                <a:solidFill>
                  <a:schemeClr val="dk1"/>
                </a:solidFill>
                <a:latin typeface="Lora"/>
                <a:ea typeface="Lora"/>
                <a:cs typeface="Lora"/>
                <a:sym typeface="Lora"/>
              </a:rPr>
              <a:t>Total of participants who started the process</a:t>
            </a:r>
            <a:endParaRPr sz="1000">
              <a:solidFill>
                <a:schemeClr val="dk1"/>
              </a:solidFill>
              <a:latin typeface="Lora"/>
              <a:ea typeface="Lora"/>
              <a:cs typeface="Lora"/>
              <a:sym typeface="Lora"/>
            </a:endParaRPr>
          </a:p>
        </p:txBody>
      </p:sp>
      <p:cxnSp>
        <p:nvCxnSpPr>
          <p:cNvPr id="541" name="Google Shape;541;p50"/>
          <p:cNvCxnSpPr/>
          <p:nvPr/>
        </p:nvCxnSpPr>
        <p:spPr>
          <a:xfrm flipH="1" rot="10800000">
            <a:off x="1295450" y="2059275"/>
            <a:ext cx="1386000" cy="6300"/>
          </a:xfrm>
          <a:prstGeom prst="straightConnector1">
            <a:avLst/>
          </a:prstGeom>
          <a:noFill/>
          <a:ln cap="flat" cmpd="sng" w="9525">
            <a:solidFill>
              <a:schemeClr val="dk2"/>
            </a:solidFill>
            <a:prstDash val="solid"/>
            <a:round/>
            <a:headEnd len="med" w="med" type="none"/>
            <a:tailEnd len="med" w="med" type="none"/>
          </a:ln>
        </p:spPr>
      </p:cxnSp>
      <p:graphicFrame>
        <p:nvGraphicFramePr>
          <p:cNvPr id="542" name="Google Shape;542;p50"/>
          <p:cNvGraphicFramePr/>
          <p:nvPr/>
        </p:nvGraphicFramePr>
        <p:xfrm>
          <a:off x="3674175" y="1270088"/>
          <a:ext cx="3000000" cy="3000000"/>
        </p:xfrm>
        <a:graphic>
          <a:graphicData uri="http://schemas.openxmlformats.org/drawingml/2006/table">
            <a:tbl>
              <a:tblPr>
                <a:noFill/>
                <a:tableStyleId>{BF95CFC9-E0B9-46E9-A968-5E0BB0DFCBBC}</a:tableStyleId>
              </a:tblPr>
              <a:tblGrid>
                <a:gridCol w="2005950"/>
                <a:gridCol w="2005950"/>
              </a:tblGrid>
              <a:tr h="381000">
                <a:tc gridSpan="2">
                  <a:txBody>
                    <a:bodyPr/>
                    <a:lstStyle/>
                    <a:p>
                      <a:pPr indent="0" lvl="0" marL="0" rtl="0" algn="l">
                        <a:spcBef>
                          <a:spcPts val="0"/>
                        </a:spcBef>
                        <a:spcAft>
                          <a:spcPts val="0"/>
                        </a:spcAft>
                        <a:buNone/>
                      </a:pPr>
                      <a:r>
                        <a:rPr lang="fr" sz="1100">
                          <a:latin typeface="Lora"/>
                          <a:ea typeface="Lora"/>
                          <a:cs typeface="Lora"/>
                          <a:sym typeface="Lora"/>
                        </a:rPr>
                        <a:t>Error Rate</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lang="fr" sz="1100">
                          <a:latin typeface="Lora"/>
                          <a:ea typeface="Lora"/>
                          <a:cs typeface="Lora"/>
                          <a:sym typeface="Lora"/>
                        </a:rPr>
                        <a:t>Control</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Lora"/>
                          <a:ea typeface="Lora"/>
                          <a:cs typeface="Lora"/>
                          <a:sym typeface="Lora"/>
                        </a:rPr>
                        <a:t>31,37%</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fr" sz="1100">
                          <a:latin typeface="Lora"/>
                          <a:ea typeface="Lora"/>
                          <a:cs typeface="Lora"/>
                          <a:sym typeface="Lora"/>
                        </a:rPr>
                        <a:t>Test</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Lora"/>
                          <a:ea typeface="Lora"/>
                          <a:cs typeface="Lora"/>
                          <a:sym typeface="Lora"/>
                        </a:rPr>
                        <a:t>25,69%  ( -22,11 %)</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43" name="Google Shape;543;p50"/>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544" name="Google Shape;544;p50"/>
          <p:cNvSpPr txBox="1"/>
          <p:nvPr/>
        </p:nvSpPr>
        <p:spPr>
          <a:xfrm>
            <a:off x="514350" y="305675"/>
            <a:ext cx="2715900" cy="3078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000">
                <a:solidFill>
                  <a:srgbClr val="BB1808"/>
                </a:solidFill>
                <a:latin typeface="Playfair Display"/>
                <a:ea typeface="Playfair Display"/>
                <a:cs typeface="Playfair Display"/>
                <a:sym typeface="Playfair Display"/>
              </a:rPr>
              <a:t>H</a:t>
            </a:r>
            <a:r>
              <a:rPr b="1" baseline="-25000" lang="fr" sz="2000">
                <a:solidFill>
                  <a:srgbClr val="BB1808"/>
                </a:solidFill>
                <a:latin typeface="Playfair Display"/>
                <a:ea typeface="Playfair Display"/>
                <a:cs typeface="Playfair Display"/>
                <a:sym typeface="Playfair Display"/>
              </a:rPr>
              <a:t>3</a:t>
            </a:r>
            <a:r>
              <a:rPr b="1" lang="fr" sz="2000">
                <a:solidFill>
                  <a:srgbClr val="BB1808"/>
                </a:solidFill>
                <a:latin typeface="Playfair Display"/>
                <a:ea typeface="Playfair Display"/>
                <a:cs typeface="Playfair Display"/>
                <a:sym typeface="Playfair Display"/>
              </a:rPr>
              <a:t>: Error rate </a:t>
            </a:r>
            <a:endParaRPr sz="2000">
              <a:solidFill>
                <a:srgbClr val="BB1808"/>
              </a:solidFill>
            </a:endParaRPr>
          </a:p>
        </p:txBody>
      </p:sp>
      <p:sp>
        <p:nvSpPr>
          <p:cNvPr id="545" name="Google Shape;545;p50"/>
          <p:cNvSpPr txBox="1"/>
          <p:nvPr/>
        </p:nvSpPr>
        <p:spPr>
          <a:xfrm>
            <a:off x="167300" y="1612000"/>
            <a:ext cx="11259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dk1"/>
                </a:solidFill>
                <a:latin typeface="Lora"/>
                <a:ea typeface="Lora"/>
                <a:cs typeface="Lora"/>
                <a:sym typeface="Lora"/>
              </a:rPr>
              <a:t>KPI:</a:t>
            </a:r>
            <a:endParaRPr b="1" sz="1300">
              <a:solidFill>
                <a:schemeClr val="dk1"/>
              </a:solidFill>
              <a:latin typeface="Lora"/>
              <a:ea typeface="Lora"/>
              <a:cs typeface="Lora"/>
              <a:sym typeface="Lora"/>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pSp>
        <p:nvGrpSpPr>
          <p:cNvPr id="550" name="Google Shape;550;p51"/>
          <p:cNvGrpSpPr/>
          <p:nvPr/>
        </p:nvGrpSpPr>
        <p:grpSpPr>
          <a:xfrm rot="5400000">
            <a:off x="90095" y="-65774"/>
            <a:ext cx="1961427" cy="1587281"/>
            <a:chOff x="0" y="-38100"/>
            <a:chExt cx="1033200" cy="836115"/>
          </a:xfrm>
        </p:grpSpPr>
        <p:sp>
          <p:nvSpPr>
            <p:cNvPr id="551" name="Google Shape;551;p51"/>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552" name="Google Shape;552;p51"/>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53" name="Google Shape;553;p51"/>
          <p:cNvSpPr txBox="1"/>
          <p:nvPr/>
        </p:nvSpPr>
        <p:spPr>
          <a:xfrm>
            <a:off x="514350" y="305675"/>
            <a:ext cx="4961400" cy="3078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2000">
                <a:solidFill>
                  <a:srgbClr val="BB1808"/>
                </a:solidFill>
                <a:latin typeface="Playfair Display"/>
                <a:ea typeface="Playfair Display"/>
                <a:cs typeface="Playfair Display"/>
                <a:sym typeface="Playfair Display"/>
              </a:rPr>
              <a:t>H</a:t>
            </a:r>
            <a:r>
              <a:rPr b="1" baseline="-25000" lang="fr" sz="2000">
                <a:solidFill>
                  <a:srgbClr val="BB1808"/>
                </a:solidFill>
                <a:latin typeface="Playfair Display"/>
                <a:ea typeface="Playfair Display"/>
                <a:cs typeface="Playfair Display"/>
                <a:sym typeface="Playfair Display"/>
              </a:rPr>
              <a:t>3</a:t>
            </a:r>
            <a:r>
              <a:rPr b="1" lang="fr" sz="2000">
                <a:solidFill>
                  <a:srgbClr val="BB1808"/>
                </a:solidFill>
                <a:latin typeface="Playfair Display"/>
                <a:ea typeface="Playfair Display"/>
                <a:cs typeface="Playfair Display"/>
                <a:sym typeface="Playfair Display"/>
              </a:rPr>
              <a:t>: Error rate - </a:t>
            </a:r>
            <a:r>
              <a:rPr lang="fr" sz="2000">
                <a:solidFill>
                  <a:srgbClr val="BB1808"/>
                </a:solidFill>
                <a:latin typeface="Playfair Display"/>
                <a:ea typeface="Playfair Display"/>
                <a:cs typeface="Playfair Display"/>
                <a:sym typeface="Playfair Display"/>
              </a:rPr>
              <a:t>Step 2 causes most errors</a:t>
            </a:r>
            <a:endParaRPr sz="2000">
              <a:solidFill>
                <a:srgbClr val="BB1808"/>
              </a:solidFill>
              <a:latin typeface="Playfair Display"/>
              <a:ea typeface="Playfair Display"/>
              <a:cs typeface="Playfair Display"/>
              <a:sym typeface="Playfair Display"/>
            </a:endParaRPr>
          </a:p>
        </p:txBody>
      </p:sp>
      <p:pic>
        <p:nvPicPr>
          <p:cNvPr id="554" name="Google Shape;554;p51"/>
          <p:cNvPicPr preferRelativeResize="0"/>
          <p:nvPr/>
        </p:nvPicPr>
        <p:blipFill>
          <a:blip r:embed="rId3">
            <a:alphaModFix/>
          </a:blip>
          <a:stretch>
            <a:fillRect/>
          </a:stretch>
        </p:blipFill>
        <p:spPr>
          <a:xfrm>
            <a:off x="49200" y="3609923"/>
            <a:ext cx="9045601" cy="1280876"/>
          </a:xfrm>
          <a:prstGeom prst="rect">
            <a:avLst/>
          </a:prstGeom>
          <a:noFill/>
          <a:ln>
            <a:noFill/>
          </a:ln>
        </p:spPr>
      </p:pic>
      <p:sp>
        <p:nvSpPr>
          <p:cNvPr id="555" name="Google Shape;555;p51"/>
          <p:cNvSpPr/>
          <p:nvPr/>
        </p:nvSpPr>
        <p:spPr>
          <a:xfrm>
            <a:off x="6039300" y="3816675"/>
            <a:ext cx="1950900" cy="1005900"/>
          </a:xfrm>
          <a:prstGeom prst="rect">
            <a:avLst/>
          </a:prstGeom>
          <a:noFill/>
          <a:ln cap="flat" cmpd="sng" w="9525">
            <a:solidFill>
              <a:srgbClr val="BB180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556" name="Google Shape;556;p51"/>
          <p:cNvSpPr/>
          <p:nvPr/>
        </p:nvSpPr>
        <p:spPr>
          <a:xfrm>
            <a:off x="1507050" y="30697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Start</a:t>
            </a:r>
            <a:endParaRPr sz="1200">
              <a:latin typeface="Lora"/>
              <a:ea typeface="Lora"/>
              <a:cs typeface="Lora"/>
              <a:sym typeface="Lora"/>
            </a:endParaRPr>
          </a:p>
        </p:txBody>
      </p:sp>
      <p:sp>
        <p:nvSpPr>
          <p:cNvPr id="557" name="Google Shape;557;p51"/>
          <p:cNvSpPr/>
          <p:nvPr/>
        </p:nvSpPr>
        <p:spPr>
          <a:xfrm>
            <a:off x="2833840" y="30697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Step 1</a:t>
            </a:r>
            <a:endParaRPr sz="1200">
              <a:latin typeface="Lora"/>
              <a:ea typeface="Lora"/>
              <a:cs typeface="Lora"/>
              <a:sym typeface="Lora"/>
            </a:endParaRPr>
          </a:p>
        </p:txBody>
      </p:sp>
      <p:sp>
        <p:nvSpPr>
          <p:cNvPr id="558" name="Google Shape;558;p51"/>
          <p:cNvSpPr/>
          <p:nvPr/>
        </p:nvSpPr>
        <p:spPr>
          <a:xfrm>
            <a:off x="4122646" y="30697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Step 2</a:t>
            </a:r>
            <a:endParaRPr sz="1200">
              <a:latin typeface="Lora"/>
              <a:ea typeface="Lora"/>
              <a:cs typeface="Lora"/>
              <a:sym typeface="Lora"/>
            </a:endParaRPr>
          </a:p>
        </p:txBody>
      </p:sp>
      <p:sp>
        <p:nvSpPr>
          <p:cNvPr id="559" name="Google Shape;559;p51"/>
          <p:cNvSpPr/>
          <p:nvPr/>
        </p:nvSpPr>
        <p:spPr>
          <a:xfrm>
            <a:off x="5443106" y="30697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Step 3</a:t>
            </a:r>
            <a:endParaRPr sz="1200">
              <a:latin typeface="Lora"/>
              <a:ea typeface="Lora"/>
              <a:cs typeface="Lora"/>
              <a:sym typeface="Lora"/>
            </a:endParaRPr>
          </a:p>
        </p:txBody>
      </p:sp>
      <p:sp>
        <p:nvSpPr>
          <p:cNvPr id="560" name="Google Shape;560;p51"/>
          <p:cNvSpPr/>
          <p:nvPr/>
        </p:nvSpPr>
        <p:spPr>
          <a:xfrm>
            <a:off x="6693927" y="30697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Confirm</a:t>
            </a:r>
            <a:endParaRPr sz="1200">
              <a:latin typeface="Lora"/>
              <a:ea typeface="Lora"/>
              <a:cs typeface="Lora"/>
              <a:sym typeface="Lora"/>
            </a:endParaRPr>
          </a:p>
        </p:txBody>
      </p:sp>
      <p:sp>
        <p:nvSpPr>
          <p:cNvPr id="561" name="Google Shape;561;p51"/>
          <p:cNvSpPr/>
          <p:nvPr/>
        </p:nvSpPr>
        <p:spPr>
          <a:xfrm>
            <a:off x="2795575" y="2984850"/>
            <a:ext cx="2482200" cy="475500"/>
          </a:xfrm>
          <a:prstGeom prst="rect">
            <a:avLst/>
          </a:prstGeom>
          <a:noFill/>
          <a:ln cap="flat" cmpd="sng" w="9525">
            <a:solidFill>
              <a:srgbClr val="BB1808"/>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562" name="Google Shape;562;p51"/>
          <p:cNvCxnSpPr/>
          <p:nvPr/>
        </p:nvCxnSpPr>
        <p:spPr>
          <a:xfrm flipH="1">
            <a:off x="3738838" y="3217847"/>
            <a:ext cx="550800" cy="4800"/>
          </a:xfrm>
          <a:prstGeom prst="straightConnector1">
            <a:avLst/>
          </a:prstGeom>
          <a:noFill/>
          <a:ln cap="flat" cmpd="sng" w="9525">
            <a:solidFill>
              <a:srgbClr val="BB1808"/>
            </a:solidFill>
            <a:prstDash val="solid"/>
            <a:round/>
            <a:headEnd len="med" w="med" type="none"/>
            <a:tailEnd len="med" w="med" type="triangle"/>
          </a:ln>
        </p:spPr>
      </p:cxnSp>
      <p:cxnSp>
        <p:nvCxnSpPr>
          <p:cNvPr id="563" name="Google Shape;563;p51"/>
          <p:cNvCxnSpPr/>
          <p:nvPr/>
        </p:nvCxnSpPr>
        <p:spPr>
          <a:xfrm>
            <a:off x="5027550" y="3450525"/>
            <a:ext cx="1002300" cy="588000"/>
          </a:xfrm>
          <a:prstGeom prst="straightConnector1">
            <a:avLst/>
          </a:prstGeom>
          <a:noFill/>
          <a:ln cap="flat" cmpd="sng" w="9525">
            <a:solidFill>
              <a:srgbClr val="BB1808"/>
            </a:solidFill>
            <a:prstDash val="solid"/>
            <a:round/>
            <a:headEnd len="med" w="med" type="none"/>
            <a:tailEnd len="med" w="med" type="none"/>
          </a:ln>
        </p:spPr>
      </p:cxnSp>
      <p:sp>
        <p:nvSpPr>
          <p:cNvPr id="564" name="Google Shape;564;p51"/>
          <p:cNvSpPr txBox="1"/>
          <p:nvPr/>
        </p:nvSpPr>
        <p:spPr>
          <a:xfrm>
            <a:off x="330750" y="1892325"/>
            <a:ext cx="117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000">
                <a:solidFill>
                  <a:schemeClr val="dk1"/>
                </a:solidFill>
                <a:latin typeface="Lora"/>
                <a:ea typeface="Lora"/>
                <a:cs typeface="Lora"/>
                <a:sym typeface="Lora"/>
              </a:rPr>
              <a:t>Error rate =</a:t>
            </a:r>
            <a:endParaRPr sz="1000">
              <a:solidFill>
                <a:schemeClr val="dk1"/>
              </a:solidFill>
              <a:latin typeface="Lora"/>
              <a:ea typeface="Lora"/>
              <a:cs typeface="Lora"/>
              <a:sym typeface="Lora"/>
            </a:endParaRPr>
          </a:p>
          <a:p>
            <a:pPr indent="0" lvl="0" marL="0" rtl="0" algn="l">
              <a:spcBef>
                <a:spcPts val="0"/>
              </a:spcBef>
              <a:spcAft>
                <a:spcPts val="0"/>
              </a:spcAft>
              <a:buNone/>
            </a:pPr>
            <a:r>
              <a:rPr lang="fr" sz="1000">
                <a:solidFill>
                  <a:schemeClr val="dk1"/>
                </a:solidFill>
                <a:latin typeface="Lora"/>
                <a:ea typeface="Lora"/>
                <a:cs typeface="Lora"/>
                <a:sym typeface="Lora"/>
              </a:rPr>
              <a:t> </a:t>
            </a:r>
            <a:endParaRPr sz="1000">
              <a:solidFill>
                <a:schemeClr val="dk1"/>
              </a:solidFill>
              <a:latin typeface="Lora"/>
              <a:ea typeface="Lora"/>
              <a:cs typeface="Lora"/>
              <a:sym typeface="Lora"/>
            </a:endParaRPr>
          </a:p>
        </p:txBody>
      </p:sp>
      <p:sp>
        <p:nvSpPr>
          <p:cNvPr id="565" name="Google Shape;565;p51"/>
          <p:cNvSpPr txBox="1"/>
          <p:nvPr/>
        </p:nvSpPr>
        <p:spPr>
          <a:xfrm>
            <a:off x="1246525" y="1735925"/>
            <a:ext cx="15873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1000">
                <a:solidFill>
                  <a:schemeClr val="dk1"/>
                </a:solidFill>
                <a:latin typeface="Lora"/>
                <a:ea typeface="Lora"/>
                <a:cs typeface="Lora"/>
                <a:sym typeface="Lora"/>
              </a:rPr>
              <a:t>Count of errors </a:t>
            </a:r>
            <a:endParaRPr sz="1000">
              <a:solidFill>
                <a:schemeClr val="dk1"/>
              </a:solidFill>
              <a:latin typeface="Lora"/>
              <a:ea typeface="Lora"/>
              <a:cs typeface="Lora"/>
              <a:sym typeface="Lora"/>
            </a:endParaRPr>
          </a:p>
          <a:p>
            <a:pPr indent="0" lvl="0" marL="0" rtl="0" algn="ctr">
              <a:spcBef>
                <a:spcPts val="0"/>
              </a:spcBef>
              <a:spcAft>
                <a:spcPts val="0"/>
              </a:spcAft>
              <a:buNone/>
            </a:pPr>
            <a:r>
              <a:t/>
            </a:r>
            <a:endParaRPr sz="1000">
              <a:solidFill>
                <a:schemeClr val="dk1"/>
              </a:solidFill>
              <a:latin typeface="Lora"/>
              <a:ea typeface="Lora"/>
              <a:cs typeface="Lora"/>
              <a:sym typeface="Lora"/>
            </a:endParaRPr>
          </a:p>
          <a:p>
            <a:pPr indent="0" lvl="0" marL="0" rtl="0" algn="ctr">
              <a:spcBef>
                <a:spcPts val="0"/>
              </a:spcBef>
              <a:spcAft>
                <a:spcPts val="0"/>
              </a:spcAft>
              <a:buNone/>
            </a:pPr>
            <a:r>
              <a:rPr lang="fr" sz="1000">
                <a:solidFill>
                  <a:schemeClr val="dk1"/>
                </a:solidFill>
                <a:latin typeface="Lora"/>
                <a:ea typeface="Lora"/>
                <a:cs typeface="Lora"/>
                <a:sym typeface="Lora"/>
              </a:rPr>
              <a:t>Total of participants who started the process</a:t>
            </a:r>
            <a:endParaRPr sz="1000">
              <a:solidFill>
                <a:schemeClr val="dk1"/>
              </a:solidFill>
              <a:latin typeface="Lora"/>
              <a:ea typeface="Lora"/>
              <a:cs typeface="Lora"/>
              <a:sym typeface="Lora"/>
            </a:endParaRPr>
          </a:p>
        </p:txBody>
      </p:sp>
      <p:cxnSp>
        <p:nvCxnSpPr>
          <p:cNvPr id="566" name="Google Shape;566;p51"/>
          <p:cNvCxnSpPr/>
          <p:nvPr/>
        </p:nvCxnSpPr>
        <p:spPr>
          <a:xfrm flipH="1" rot="10800000">
            <a:off x="1295450" y="2059275"/>
            <a:ext cx="1386000" cy="6300"/>
          </a:xfrm>
          <a:prstGeom prst="straightConnector1">
            <a:avLst/>
          </a:prstGeom>
          <a:noFill/>
          <a:ln cap="flat" cmpd="sng" w="9525">
            <a:solidFill>
              <a:schemeClr val="dk2"/>
            </a:solidFill>
            <a:prstDash val="solid"/>
            <a:round/>
            <a:headEnd len="med" w="med" type="none"/>
            <a:tailEnd len="med" w="med" type="none"/>
          </a:ln>
        </p:spPr>
      </p:cxnSp>
      <p:graphicFrame>
        <p:nvGraphicFramePr>
          <p:cNvPr id="567" name="Google Shape;567;p51"/>
          <p:cNvGraphicFramePr/>
          <p:nvPr/>
        </p:nvGraphicFramePr>
        <p:xfrm>
          <a:off x="3674175" y="1270088"/>
          <a:ext cx="3000000" cy="3000000"/>
        </p:xfrm>
        <a:graphic>
          <a:graphicData uri="http://schemas.openxmlformats.org/drawingml/2006/table">
            <a:tbl>
              <a:tblPr>
                <a:noFill/>
                <a:tableStyleId>{BF95CFC9-E0B9-46E9-A968-5E0BB0DFCBBC}</a:tableStyleId>
              </a:tblPr>
              <a:tblGrid>
                <a:gridCol w="2005950"/>
                <a:gridCol w="2005950"/>
              </a:tblGrid>
              <a:tr h="381000">
                <a:tc gridSpan="2">
                  <a:txBody>
                    <a:bodyPr/>
                    <a:lstStyle/>
                    <a:p>
                      <a:pPr indent="0" lvl="0" marL="0" rtl="0" algn="l">
                        <a:spcBef>
                          <a:spcPts val="0"/>
                        </a:spcBef>
                        <a:spcAft>
                          <a:spcPts val="0"/>
                        </a:spcAft>
                        <a:buNone/>
                      </a:pPr>
                      <a:r>
                        <a:rPr lang="fr" sz="1100">
                          <a:latin typeface="Lora"/>
                          <a:ea typeface="Lora"/>
                          <a:cs typeface="Lora"/>
                          <a:sym typeface="Lora"/>
                        </a:rPr>
                        <a:t>Error Rate</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hMerge="1"/>
              </a:tr>
              <a:tr h="381000">
                <a:tc>
                  <a:txBody>
                    <a:bodyPr/>
                    <a:lstStyle/>
                    <a:p>
                      <a:pPr indent="0" lvl="0" marL="0" rtl="0" algn="l">
                        <a:spcBef>
                          <a:spcPts val="0"/>
                        </a:spcBef>
                        <a:spcAft>
                          <a:spcPts val="0"/>
                        </a:spcAft>
                        <a:buNone/>
                      </a:pPr>
                      <a:r>
                        <a:rPr lang="fr" sz="1100">
                          <a:latin typeface="Lora"/>
                          <a:ea typeface="Lora"/>
                          <a:cs typeface="Lora"/>
                          <a:sym typeface="Lora"/>
                        </a:rPr>
                        <a:t>Control</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Lora"/>
                          <a:ea typeface="Lora"/>
                          <a:cs typeface="Lora"/>
                          <a:sym typeface="Lora"/>
                        </a:rPr>
                        <a:t>31,37%</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fr" sz="1100">
                          <a:latin typeface="Lora"/>
                          <a:ea typeface="Lora"/>
                          <a:cs typeface="Lora"/>
                          <a:sym typeface="Lora"/>
                        </a:rPr>
                        <a:t>Test</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fr" sz="1100">
                          <a:latin typeface="Lora"/>
                          <a:ea typeface="Lora"/>
                          <a:cs typeface="Lora"/>
                          <a:sym typeface="Lora"/>
                        </a:rPr>
                        <a:t>25,69%  ( -22,11 %)</a:t>
                      </a:r>
                      <a:endParaRPr sz="1100">
                        <a:latin typeface="Lora"/>
                        <a:ea typeface="Lora"/>
                        <a:cs typeface="Lora"/>
                        <a:sym typeface="Lor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568" name="Google Shape;568;p51"/>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569" name="Google Shape;569;p51"/>
          <p:cNvSpPr txBox="1"/>
          <p:nvPr/>
        </p:nvSpPr>
        <p:spPr>
          <a:xfrm>
            <a:off x="167300" y="1612000"/>
            <a:ext cx="1125900" cy="29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dk1"/>
                </a:solidFill>
                <a:latin typeface="Lora"/>
                <a:ea typeface="Lora"/>
                <a:cs typeface="Lora"/>
                <a:sym typeface="Lora"/>
              </a:rPr>
              <a:t>KPI:</a:t>
            </a:r>
            <a:endParaRPr b="1" sz="1300">
              <a:solidFill>
                <a:schemeClr val="dk1"/>
              </a:solidFill>
              <a:latin typeface="Lora"/>
              <a:ea typeface="Lora"/>
              <a:cs typeface="Lora"/>
              <a:sym typeface="Lor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grpSp>
        <p:nvGrpSpPr>
          <p:cNvPr id="574" name="Google Shape;574;p52"/>
          <p:cNvGrpSpPr/>
          <p:nvPr/>
        </p:nvGrpSpPr>
        <p:grpSpPr>
          <a:xfrm rot="5400000">
            <a:off x="632191" y="-607829"/>
            <a:ext cx="1180328" cy="1890289"/>
            <a:chOff x="0" y="-38100"/>
            <a:chExt cx="1033200" cy="836115"/>
          </a:xfrm>
        </p:grpSpPr>
        <p:sp>
          <p:nvSpPr>
            <p:cNvPr id="575" name="Google Shape;575;p52"/>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576" name="Google Shape;576;p52"/>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77" name="Google Shape;577;p52"/>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578" name="Google Shape;578;p52"/>
          <p:cNvSpPr txBox="1"/>
          <p:nvPr/>
        </p:nvSpPr>
        <p:spPr>
          <a:xfrm>
            <a:off x="514350" y="305675"/>
            <a:ext cx="55716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Hypothesis answering</a:t>
            </a:r>
            <a:endParaRPr sz="700">
              <a:solidFill>
                <a:srgbClr val="BB1808"/>
              </a:solidFill>
            </a:endParaRPr>
          </a:p>
        </p:txBody>
      </p:sp>
      <p:sp>
        <p:nvSpPr>
          <p:cNvPr id="579" name="Google Shape;579;p52"/>
          <p:cNvSpPr txBox="1"/>
          <p:nvPr/>
        </p:nvSpPr>
        <p:spPr>
          <a:xfrm>
            <a:off x="644800" y="1140775"/>
            <a:ext cx="3969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1</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rgbClr val="B7B7B7"/>
                </a:solidFill>
                <a:highlight>
                  <a:schemeClr val="lt1"/>
                </a:highlight>
                <a:latin typeface="Roboto Mono Medium"/>
                <a:ea typeface="Roboto Mono Medium"/>
                <a:cs typeface="Roboto Mono Medium"/>
                <a:sym typeface="Roboto Mono Medium"/>
              </a:rPr>
              <a:t>H</a:t>
            </a:r>
            <a:r>
              <a:rPr baseline="-25000" lang="fr" sz="1700">
                <a:solidFill>
                  <a:srgbClr val="B7B7B7"/>
                </a:solidFill>
                <a:highlight>
                  <a:schemeClr val="lt1"/>
                </a:highlight>
                <a:latin typeface="Roboto Mono Medium"/>
                <a:ea typeface="Roboto Mono Medium"/>
                <a:cs typeface="Roboto Mono Medium"/>
                <a:sym typeface="Roboto Mono Medium"/>
              </a:rPr>
              <a:t>2</a:t>
            </a:r>
            <a:endParaRPr baseline="-25000"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rgbClr val="B7B7B7"/>
                </a:solidFill>
                <a:highlight>
                  <a:schemeClr val="lt1"/>
                </a:highlight>
                <a:latin typeface="Roboto Mono Medium"/>
                <a:ea typeface="Roboto Mono Medium"/>
                <a:cs typeface="Roboto Mono Medium"/>
                <a:sym typeface="Roboto Mono Medium"/>
              </a:rPr>
              <a:t>H</a:t>
            </a:r>
            <a:r>
              <a:rPr baseline="-25000" lang="fr" sz="1700">
                <a:solidFill>
                  <a:srgbClr val="B7B7B7"/>
                </a:solidFill>
                <a:highlight>
                  <a:schemeClr val="lt1"/>
                </a:highlight>
                <a:latin typeface="Roboto Mono Medium"/>
                <a:ea typeface="Roboto Mono Medium"/>
                <a:cs typeface="Roboto Mono Medium"/>
                <a:sym typeface="Roboto Mono Medium"/>
              </a:rPr>
              <a:t>3</a:t>
            </a:r>
            <a:endParaRPr baseline="-25000"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t/>
            </a:r>
            <a:endParaRPr baseline="-25000" sz="1700">
              <a:solidFill>
                <a:srgbClr val="B7B7B7"/>
              </a:solidFill>
              <a:highlight>
                <a:schemeClr val="lt1"/>
              </a:highlight>
              <a:latin typeface="Roboto Mono Medium"/>
              <a:ea typeface="Roboto Mono Medium"/>
              <a:cs typeface="Roboto Mono Medium"/>
              <a:sym typeface="Roboto Mono Medium"/>
            </a:endParaRPr>
          </a:p>
          <a:p>
            <a:pPr indent="0" lvl="0" marL="457200" rtl="0" algn="ctr">
              <a:lnSpc>
                <a:spcPct val="115000"/>
              </a:lnSpc>
              <a:spcBef>
                <a:spcPts val="0"/>
              </a:spcBef>
              <a:spcAft>
                <a:spcPts val="0"/>
              </a:spcAft>
              <a:buNone/>
            </a:pPr>
            <a:r>
              <a:t/>
            </a:r>
            <a:endParaRPr i="1" sz="1800">
              <a:solidFill>
                <a:schemeClr val="dk1"/>
              </a:solidFill>
              <a:latin typeface="Trebuchet MS"/>
              <a:ea typeface="Trebuchet MS"/>
              <a:cs typeface="Trebuchet MS"/>
              <a:sym typeface="Trebuchet MS"/>
            </a:endParaRPr>
          </a:p>
        </p:txBody>
      </p:sp>
      <p:pic>
        <p:nvPicPr>
          <p:cNvPr id="580" name="Google Shape;580;p52"/>
          <p:cNvPicPr preferRelativeResize="0"/>
          <p:nvPr/>
        </p:nvPicPr>
        <p:blipFill rotWithShape="1">
          <a:blip r:embed="rId3">
            <a:alphaModFix amt="10000"/>
          </a:blip>
          <a:srcRect b="0" l="0" r="26237" t="0"/>
          <a:stretch/>
        </p:blipFill>
        <p:spPr>
          <a:xfrm>
            <a:off x="4263150" y="-11625"/>
            <a:ext cx="4932675" cy="5166748"/>
          </a:xfrm>
          <a:prstGeom prst="rect">
            <a:avLst/>
          </a:prstGeom>
          <a:noFill/>
          <a:ln>
            <a:noFill/>
          </a:ln>
        </p:spPr>
      </p:pic>
      <p:sp>
        <p:nvSpPr>
          <p:cNvPr id="581" name="Google Shape;581;p52"/>
          <p:cNvSpPr txBox="1"/>
          <p:nvPr/>
        </p:nvSpPr>
        <p:spPr>
          <a:xfrm>
            <a:off x="1086225" y="1418550"/>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higher completion rates</a:t>
            </a:r>
            <a:endParaRPr sz="1600">
              <a:solidFill>
                <a:schemeClr val="dk1"/>
              </a:solidFill>
              <a:latin typeface="Trebuchet MS"/>
              <a:ea typeface="Trebuchet MS"/>
              <a:cs typeface="Trebuchet MS"/>
              <a:sym typeface="Trebuchet MS"/>
            </a:endParaRPr>
          </a:p>
        </p:txBody>
      </p:sp>
      <p:sp>
        <p:nvSpPr>
          <p:cNvPr id="582" name="Google Shape;582;p52"/>
          <p:cNvSpPr txBox="1"/>
          <p:nvPr/>
        </p:nvSpPr>
        <p:spPr>
          <a:xfrm>
            <a:off x="1086225" y="217607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B7B7B7"/>
                </a:solidFill>
                <a:latin typeface="Trebuchet MS"/>
                <a:ea typeface="Trebuchet MS"/>
                <a:cs typeface="Trebuchet MS"/>
                <a:sym typeface="Trebuchet MS"/>
              </a:rPr>
              <a:t>New UI design results in faster onboarding times</a:t>
            </a:r>
            <a:endParaRPr sz="1600">
              <a:solidFill>
                <a:srgbClr val="B7B7B7"/>
              </a:solidFill>
              <a:latin typeface="Trebuchet MS"/>
              <a:ea typeface="Trebuchet MS"/>
              <a:cs typeface="Trebuchet MS"/>
              <a:sym typeface="Trebuchet MS"/>
            </a:endParaRPr>
          </a:p>
        </p:txBody>
      </p:sp>
      <p:sp>
        <p:nvSpPr>
          <p:cNvPr id="583" name="Google Shape;583;p52"/>
          <p:cNvSpPr txBox="1"/>
          <p:nvPr/>
        </p:nvSpPr>
        <p:spPr>
          <a:xfrm>
            <a:off x="1065025" y="299312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B7B7B7"/>
                </a:solidFill>
                <a:latin typeface="Trebuchet MS"/>
                <a:ea typeface="Trebuchet MS"/>
                <a:cs typeface="Trebuchet MS"/>
                <a:sym typeface="Trebuchet MS"/>
              </a:rPr>
              <a:t>New UI design results in lower error rates</a:t>
            </a:r>
            <a:endParaRPr sz="1600">
              <a:solidFill>
                <a:srgbClr val="B7B7B7"/>
              </a:solidFill>
              <a:latin typeface="Trebuchet MS"/>
              <a:ea typeface="Trebuchet MS"/>
              <a:cs typeface="Trebuchet MS"/>
              <a:sym typeface="Trebuchet MS"/>
            </a:endParaRPr>
          </a:p>
        </p:txBody>
      </p:sp>
      <p:sp>
        <p:nvSpPr>
          <p:cNvPr id="584" name="Google Shape;584;p52"/>
          <p:cNvSpPr txBox="1"/>
          <p:nvPr/>
        </p:nvSpPr>
        <p:spPr>
          <a:xfrm>
            <a:off x="1065025" y="3725850"/>
            <a:ext cx="53817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B7B7B7"/>
              </a:solidFill>
              <a:latin typeface="Trebuchet MS"/>
              <a:ea typeface="Trebuchet MS"/>
              <a:cs typeface="Trebuchet MS"/>
              <a:sym typeface="Trebuchet MS"/>
            </a:endParaRPr>
          </a:p>
        </p:txBody>
      </p:sp>
      <p:sp>
        <p:nvSpPr>
          <p:cNvPr id="585" name="Google Shape;585;p52"/>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grpSp>
        <p:nvGrpSpPr>
          <p:cNvPr id="590" name="Google Shape;590;p53"/>
          <p:cNvGrpSpPr/>
          <p:nvPr/>
        </p:nvGrpSpPr>
        <p:grpSpPr>
          <a:xfrm rot="5400000">
            <a:off x="632191" y="-607829"/>
            <a:ext cx="1180328" cy="1890289"/>
            <a:chOff x="0" y="-38100"/>
            <a:chExt cx="1033200" cy="836115"/>
          </a:xfrm>
        </p:grpSpPr>
        <p:sp>
          <p:nvSpPr>
            <p:cNvPr id="591" name="Google Shape;591;p53"/>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592" name="Google Shape;592;p53"/>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93" name="Google Shape;593;p53"/>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594" name="Google Shape;594;p53"/>
          <p:cNvSpPr txBox="1"/>
          <p:nvPr/>
        </p:nvSpPr>
        <p:spPr>
          <a:xfrm>
            <a:off x="514350" y="305675"/>
            <a:ext cx="55716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Hypothesis answering</a:t>
            </a:r>
            <a:endParaRPr sz="700">
              <a:solidFill>
                <a:srgbClr val="BB1808"/>
              </a:solidFill>
            </a:endParaRPr>
          </a:p>
        </p:txBody>
      </p:sp>
      <p:sp>
        <p:nvSpPr>
          <p:cNvPr id="595" name="Google Shape;595;p53"/>
          <p:cNvSpPr txBox="1"/>
          <p:nvPr/>
        </p:nvSpPr>
        <p:spPr>
          <a:xfrm>
            <a:off x="644800" y="1140775"/>
            <a:ext cx="3969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1</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rgbClr val="B7B7B7"/>
                </a:solidFill>
                <a:highlight>
                  <a:schemeClr val="lt1"/>
                </a:highlight>
                <a:latin typeface="Roboto Mono Medium"/>
                <a:ea typeface="Roboto Mono Medium"/>
                <a:cs typeface="Roboto Mono Medium"/>
                <a:sym typeface="Roboto Mono Medium"/>
              </a:rPr>
              <a:t>H</a:t>
            </a:r>
            <a:r>
              <a:rPr baseline="-25000" lang="fr" sz="1700">
                <a:solidFill>
                  <a:srgbClr val="B7B7B7"/>
                </a:solidFill>
                <a:highlight>
                  <a:schemeClr val="lt1"/>
                </a:highlight>
                <a:latin typeface="Roboto Mono Medium"/>
                <a:ea typeface="Roboto Mono Medium"/>
                <a:cs typeface="Roboto Mono Medium"/>
                <a:sym typeface="Roboto Mono Medium"/>
              </a:rPr>
              <a:t>2</a:t>
            </a:r>
            <a:endParaRPr baseline="-25000"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rgbClr val="B7B7B7"/>
                </a:solidFill>
                <a:highlight>
                  <a:schemeClr val="lt1"/>
                </a:highlight>
                <a:latin typeface="Roboto Mono Medium"/>
                <a:ea typeface="Roboto Mono Medium"/>
                <a:cs typeface="Roboto Mono Medium"/>
                <a:sym typeface="Roboto Mono Medium"/>
              </a:rPr>
              <a:t>H</a:t>
            </a:r>
            <a:r>
              <a:rPr baseline="-25000" lang="fr" sz="1700">
                <a:solidFill>
                  <a:srgbClr val="B7B7B7"/>
                </a:solidFill>
                <a:highlight>
                  <a:schemeClr val="lt1"/>
                </a:highlight>
                <a:latin typeface="Roboto Mono Medium"/>
                <a:ea typeface="Roboto Mono Medium"/>
                <a:cs typeface="Roboto Mono Medium"/>
                <a:sym typeface="Roboto Mono Medium"/>
              </a:rPr>
              <a:t>3</a:t>
            </a:r>
            <a:endParaRPr baseline="-25000"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t/>
            </a:r>
            <a:endParaRPr i="1" sz="1800">
              <a:solidFill>
                <a:schemeClr val="dk1"/>
              </a:solidFill>
              <a:latin typeface="Trebuchet MS"/>
              <a:ea typeface="Trebuchet MS"/>
              <a:cs typeface="Trebuchet MS"/>
              <a:sym typeface="Trebuchet MS"/>
            </a:endParaRPr>
          </a:p>
        </p:txBody>
      </p:sp>
      <p:pic>
        <p:nvPicPr>
          <p:cNvPr id="596" name="Google Shape;596;p53"/>
          <p:cNvPicPr preferRelativeResize="0"/>
          <p:nvPr/>
        </p:nvPicPr>
        <p:blipFill rotWithShape="1">
          <a:blip r:embed="rId3">
            <a:alphaModFix amt="10000"/>
          </a:blip>
          <a:srcRect b="0" l="0" r="26237" t="0"/>
          <a:stretch/>
        </p:blipFill>
        <p:spPr>
          <a:xfrm>
            <a:off x="4263150" y="-11625"/>
            <a:ext cx="4932675" cy="5166748"/>
          </a:xfrm>
          <a:prstGeom prst="rect">
            <a:avLst/>
          </a:prstGeom>
          <a:noFill/>
          <a:ln>
            <a:noFill/>
          </a:ln>
        </p:spPr>
      </p:pic>
      <p:sp>
        <p:nvSpPr>
          <p:cNvPr id="597" name="Google Shape;597;p53"/>
          <p:cNvSpPr txBox="1"/>
          <p:nvPr/>
        </p:nvSpPr>
        <p:spPr>
          <a:xfrm>
            <a:off x="1086225" y="1418550"/>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higher completion rates</a:t>
            </a:r>
            <a:endParaRPr sz="1600">
              <a:solidFill>
                <a:schemeClr val="dk1"/>
              </a:solidFill>
              <a:latin typeface="Trebuchet MS"/>
              <a:ea typeface="Trebuchet MS"/>
              <a:cs typeface="Trebuchet MS"/>
              <a:sym typeface="Trebuchet MS"/>
            </a:endParaRPr>
          </a:p>
        </p:txBody>
      </p:sp>
      <p:sp>
        <p:nvSpPr>
          <p:cNvPr id="598" name="Google Shape;598;p53"/>
          <p:cNvSpPr txBox="1"/>
          <p:nvPr/>
        </p:nvSpPr>
        <p:spPr>
          <a:xfrm>
            <a:off x="1086225" y="217607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B7B7B7"/>
                </a:solidFill>
                <a:latin typeface="Trebuchet MS"/>
                <a:ea typeface="Trebuchet MS"/>
                <a:cs typeface="Trebuchet MS"/>
                <a:sym typeface="Trebuchet MS"/>
              </a:rPr>
              <a:t>New UI design results in faster onboarding times</a:t>
            </a:r>
            <a:endParaRPr sz="1600">
              <a:solidFill>
                <a:srgbClr val="B7B7B7"/>
              </a:solidFill>
              <a:latin typeface="Trebuchet MS"/>
              <a:ea typeface="Trebuchet MS"/>
              <a:cs typeface="Trebuchet MS"/>
              <a:sym typeface="Trebuchet MS"/>
            </a:endParaRPr>
          </a:p>
        </p:txBody>
      </p:sp>
      <p:sp>
        <p:nvSpPr>
          <p:cNvPr id="599" name="Google Shape;599;p53"/>
          <p:cNvSpPr txBox="1"/>
          <p:nvPr/>
        </p:nvSpPr>
        <p:spPr>
          <a:xfrm>
            <a:off x="1065025" y="299312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B7B7B7"/>
                </a:solidFill>
                <a:latin typeface="Trebuchet MS"/>
                <a:ea typeface="Trebuchet MS"/>
                <a:cs typeface="Trebuchet MS"/>
                <a:sym typeface="Trebuchet MS"/>
              </a:rPr>
              <a:t>New UI design results in lower error rates</a:t>
            </a:r>
            <a:endParaRPr sz="1600">
              <a:solidFill>
                <a:srgbClr val="B7B7B7"/>
              </a:solidFill>
              <a:latin typeface="Trebuchet MS"/>
              <a:ea typeface="Trebuchet MS"/>
              <a:cs typeface="Trebuchet MS"/>
              <a:sym typeface="Trebuchet MS"/>
            </a:endParaRPr>
          </a:p>
        </p:txBody>
      </p:sp>
      <p:sp>
        <p:nvSpPr>
          <p:cNvPr id="600" name="Google Shape;600;p53"/>
          <p:cNvSpPr txBox="1"/>
          <p:nvPr/>
        </p:nvSpPr>
        <p:spPr>
          <a:xfrm>
            <a:off x="6021425" y="133082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a:t>
            </a:r>
            <a:r>
              <a:rPr lang="fr" sz="1200">
                <a:solidFill>
                  <a:srgbClr val="6AA84F"/>
                </a:solidFill>
                <a:highlight>
                  <a:srgbClr val="FFFFFF"/>
                </a:highlight>
                <a:latin typeface="Trebuchet MS"/>
                <a:ea typeface="Trebuchet MS"/>
                <a:cs typeface="Trebuchet MS"/>
                <a:sym typeface="Trebuchet MS"/>
              </a:rPr>
              <a:t>: test group performed significantly better by more than 5%.</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01" name="Google Shape;601;p53"/>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pic>
        <p:nvPicPr>
          <p:cNvPr id="162" name="Google Shape;162;p27"/>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163" name="Google Shape;163;p27"/>
          <p:cNvGrpSpPr/>
          <p:nvPr/>
        </p:nvGrpSpPr>
        <p:grpSpPr>
          <a:xfrm rot="5400000">
            <a:off x="632191" y="-607829"/>
            <a:ext cx="1180328" cy="1890289"/>
            <a:chOff x="0" y="-38100"/>
            <a:chExt cx="1033200" cy="836115"/>
          </a:xfrm>
        </p:grpSpPr>
        <p:sp>
          <p:nvSpPr>
            <p:cNvPr id="164" name="Google Shape;164;p27"/>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165" name="Google Shape;165;p27"/>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66" name="Google Shape;166;p27"/>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167" name="Google Shape;167;p27"/>
          <p:cNvSpPr txBox="1"/>
          <p:nvPr/>
        </p:nvSpPr>
        <p:spPr>
          <a:xfrm>
            <a:off x="514350" y="305665"/>
            <a:ext cx="37488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Research objective</a:t>
            </a:r>
            <a:endParaRPr sz="700">
              <a:solidFill>
                <a:srgbClr val="BB1808"/>
              </a:solidFill>
            </a:endParaRPr>
          </a:p>
        </p:txBody>
      </p:sp>
      <p:sp>
        <p:nvSpPr>
          <p:cNvPr id="168" name="Google Shape;168;p27"/>
          <p:cNvSpPr txBox="1"/>
          <p:nvPr/>
        </p:nvSpPr>
        <p:spPr>
          <a:xfrm>
            <a:off x="514350" y="1140775"/>
            <a:ext cx="7565400" cy="35565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t/>
            </a:r>
            <a:endParaRPr i="1" sz="1800">
              <a:solidFill>
                <a:schemeClr val="dk1"/>
              </a:solidFill>
              <a:latin typeface="Trebuchet MS"/>
              <a:ea typeface="Trebuchet MS"/>
              <a:cs typeface="Trebuchet MS"/>
              <a:sym typeface="Trebuchet MS"/>
            </a:endParaRPr>
          </a:p>
          <a:p>
            <a:pPr indent="0" lvl="0" marL="457200" rtl="0" algn="ctr">
              <a:lnSpc>
                <a:spcPct val="115000"/>
              </a:lnSpc>
              <a:spcBef>
                <a:spcPts val="0"/>
              </a:spcBef>
              <a:spcAft>
                <a:spcPts val="0"/>
              </a:spcAft>
              <a:buNone/>
            </a:pPr>
            <a:r>
              <a:t/>
            </a:r>
            <a:endParaRPr i="1" sz="1800">
              <a:solidFill>
                <a:schemeClr val="dk1"/>
              </a:solidFill>
              <a:latin typeface="Trebuchet MS"/>
              <a:ea typeface="Trebuchet MS"/>
              <a:cs typeface="Trebuchet MS"/>
              <a:sym typeface="Trebuchet MS"/>
            </a:endParaRPr>
          </a:p>
          <a:p>
            <a:pPr indent="0" lvl="0" marL="457200" rtl="0" algn="ctr">
              <a:lnSpc>
                <a:spcPct val="115000"/>
              </a:lnSpc>
              <a:spcBef>
                <a:spcPts val="0"/>
              </a:spcBef>
              <a:spcAft>
                <a:spcPts val="0"/>
              </a:spcAft>
              <a:buNone/>
            </a:pPr>
            <a:r>
              <a:rPr i="1" lang="fr" sz="1800">
                <a:solidFill>
                  <a:schemeClr val="dk1"/>
                </a:solidFill>
                <a:latin typeface="Trebuchet MS"/>
                <a:ea typeface="Trebuchet MS"/>
                <a:cs typeface="Trebuchet MS"/>
                <a:sym typeface="Trebuchet MS"/>
              </a:rPr>
              <a:t>Testing and comparison of a new User Interface (UI) design to improve client experience and onboarding rates.</a:t>
            </a:r>
            <a:endParaRPr i="1" sz="1800">
              <a:solidFill>
                <a:schemeClr val="dk1"/>
              </a:solidFill>
              <a:latin typeface="Trebuchet MS"/>
              <a:ea typeface="Trebuchet MS"/>
              <a:cs typeface="Trebuchet MS"/>
              <a:sym typeface="Trebuchet MS"/>
            </a:endParaRPr>
          </a:p>
        </p:txBody>
      </p:sp>
      <p:grpSp>
        <p:nvGrpSpPr>
          <p:cNvPr id="169" name="Google Shape;169;p27"/>
          <p:cNvGrpSpPr/>
          <p:nvPr/>
        </p:nvGrpSpPr>
        <p:grpSpPr>
          <a:xfrm>
            <a:off x="1032497" y="3221074"/>
            <a:ext cx="7079006" cy="302550"/>
            <a:chOff x="981475" y="3525874"/>
            <a:chExt cx="7079006" cy="302550"/>
          </a:xfrm>
        </p:grpSpPr>
        <p:sp>
          <p:nvSpPr>
            <p:cNvPr id="170" name="Google Shape;170;p27"/>
            <p:cNvSpPr/>
            <p:nvPr/>
          </p:nvSpPr>
          <p:spPr>
            <a:xfrm>
              <a:off x="2445365" y="35269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Step 1</a:t>
              </a:r>
              <a:endParaRPr sz="1200">
                <a:latin typeface="Lora"/>
                <a:ea typeface="Lora"/>
                <a:cs typeface="Lora"/>
                <a:sym typeface="Lora"/>
              </a:endParaRPr>
            </a:p>
          </p:txBody>
        </p:sp>
        <p:sp>
          <p:nvSpPr>
            <p:cNvPr id="171" name="Google Shape;171;p27"/>
            <p:cNvSpPr/>
            <p:nvPr/>
          </p:nvSpPr>
          <p:spPr>
            <a:xfrm>
              <a:off x="3966871" y="35269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Step 2</a:t>
              </a:r>
              <a:endParaRPr sz="1200">
                <a:latin typeface="Lora"/>
                <a:ea typeface="Lora"/>
                <a:cs typeface="Lora"/>
                <a:sym typeface="Lora"/>
              </a:endParaRPr>
            </a:p>
          </p:txBody>
        </p:sp>
        <p:sp>
          <p:nvSpPr>
            <p:cNvPr id="172" name="Google Shape;172;p27"/>
            <p:cNvSpPr/>
            <p:nvPr/>
          </p:nvSpPr>
          <p:spPr>
            <a:xfrm>
              <a:off x="981475" y="35269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Start</a:t>
              </a:r>
              <a:endParaRPr sz="1200">
                <a:latin typeface="Lora"/>
                <a:ea typeface="Lora"/>
                <a:cs typeface="Lora"/>
                <a:sym typeface="Lora"/>
              </a:endParaRPr>
            </a:p>
          </p:txBody>
        </p:sp>
        <p:sp>
          <p:nvSpPr>
            <p:cNvPr id="173" name="Google Shape;173;p27"/>
            <p:cNvSpPr/>
            <p:nvPr/>
          </p:nvSpPr>
          <p:spPr>
            <a:xfrm>
              <a:off x="5548156" y="352692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Step 3</a:t>
              </a:r>
              <a:endParaRPr sz="1200">
                <a:latin typeface="Lora"/>
                <a:ea typeface="Lora"/>
                <a:cs typeface="Lora"/>
                <a:sym typeface="Lora"/>
              </a:endParaRPr>
            </a:p>
          </p:txBody>
        </p:sp>
        <p:cxnSp>
          <p:nvCxnSpPr>
            <p:cNvPr id="174" name="Google Shape;174;p27"/>
            <p:cNvCxnSpPr>
              <a:stCxn id="172" idx="3"/>
              <a:endCxn id="170" idx="1"/>
            </p:cNvCxnSpPr>
            <p:nvPr/>
          </p:nvCxnSpPr>
          <p:spPr>
            <a:xfrm>
              <a:off x="2089675" y="3677674"/>
              <a:ext cx="355800" cy="0"/>
            </a:xfrm>
            <a:prstGeom prst="straightConnector1">
              <a:avLst/>
            </a:prstGeom>
            <a:noFill/>
            <a:ln cap="flat" cmpd="sng" w="9525">
              <a:solidFill>
                <a:srgbClr val="BB1808"/>
              </a:solidFill>
              <a:prstDash val="solid"/>
              <a:round/>
              <a:headEnd len="med" w="med" type="none"/>
              <a:tailEnd len="med" w="med" type="triangle"/>
            </a:ln>
          </p:spPr>
        </p:cxnSp>
        <p:sp>
          <p:nvSpPr>
            <p:cNvPr id="175" name="Google Shape;175;p27"/>
            <p:cNvSpPr/>
            <p:nvPr/>
          </p:nvSpPr>
          <p:spPr>
            <a:xfrm>
              <a:off x="6952281" y="3525874"/>
              <a:ext cx="1108200" cy="301500"/>
            </a:xfrm>
            <a:prstGeom prst="rect">
              <a:avLst/>
            </a:prstGeom>
            <a:solidFill>
              <a:srgbClr val="E6E6E6"/>
            </a:solidFill>
            <a:ln cap="flat" cmpd="sng" w="9525">
              <a:solidFill>
                <a:srgbClr val="BB180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fr" sz="1200">
                  <a:latin typeface="Lora"/>
                  <a:ea typeface="Lora"/>
                  <a:cs typeface="Lora"/>
                  <a:sym typeface="Lora"/>
                </a:rPr>
                <a:t>Confirm</a:t>
              </a:r>
              <a:endParaRPr sz="1200">
                <a:latin typeface="Lora"/>
                <a:ea typeface="Lora"/>
                <a:cs typeface="Lora"/>
                <a:sym typeface="Lora"/>
              </a:endParaRPr>
            </a:p>
          </p:txBody>
        </p:sp>
        <p:cxnSp>
          <p:nvCxnSpPr>
            <p:cNvPr id="176" name="Google Shape;176;p27"/>
            <p:cNvCxnSpPr>
              <a:stCxn id="170" idx="3"/>
              <a:endCxn id="171" idx="1"/>
            </p:cNvCxnSpPr>
            <p:nvPr/>
          </p:nvCxnSpPr>
          <p:spPr>
            <a:xfrm>
              <a:off x="3553565" y="3677674"/>
              <a:ext cx="413400" cy="0"/>
            </a:xfrm>
            <a:prstGeom prst="straightConnector1">
              <a:avLst/>
            </a:prstGeom>
            <a:noFill/>
            <a:ln cap="flat" cmpd="sng" w="9525">
              <a:solidFill>
                <a:srgbClr val="BB1808"/>
              </a:solidFill>
              <a:prstDash val="solid"/>
              <a:round/>
              <a:headEnd len="med" w="med" type="none"/>
              <a:tailEnd len="med" w="med" type="triangle"/>
            </a:ln>
          </p:spPr>
        </p:cxnSp>
        <p:cxnSp>
          <p:nvCxnSpPr>
            <p:cNvPr id="177" name="Google Shape;177;p27"/>
            <p:cNvCxnSpPr>
              <a:stCxn id="171" idx="3"/>
              <a:endCxn id="173" idx="1"/>
            </p:cNvCxnSpPr>
            <p:nvPr/>
          </p:nvCxnSpPr>
          <p:spPr>
            <a:xfrm>
              <a:off x="5075071" y="3677674"/>
              <a:ext cx="473100" cy="0"/>
            </a:xfrm>
            <a:prstGeom prst="straightConnector1">
              <a:avLst/>
            </a:prstGeom>
            <a:noFill/>
            <a:ln cap="flat" cmpd="sng" w="9525">
              <a:solidFill>
                <a:srgbClr val="BB1808"/>
              </a:solidFill>
              <a:prstDash val="solid"/>
              <a:round/>
              <a:headEnd len="med" w="med" type="none"/>
              <a:tailEnd len="med" w="med" type="triangle"/>
            </a:ln>
          </p:spPr>
        </p:cxnSp>
        <p:cxnSp>
          <p:nvCxnSpPr>
            <p:cNvPr id="178" name="Google Shape;178;p27"/>
            <p:cNvCxnSpPr>
              <a:stCxn id="173" idx="3"/>
              <a:endCxn id="175" idx="1"/>
            </p:cNvCxnSpPr>
            <p:nvPr/>
          </p:nvCxnSpPr>
          <p:spPr>
            <a:xfrm flipH="1" rot="10800000">
              <a:off x="6656356" y="3676774"/>
              <a:ext cx="295800" cy="900"/>
            </a:xfrm>
            <a:prstGeom prst="straightConnector1">
              <a:avLst/>
            </a:prstGeom>
            <a:noFill/>
            <a:ln cap="flat" cmpd="sng" w="9525">
              <a:solidFill>
                <a:srgbClr val="BB1808"/>
              </a:solidFill>
              <a:prstDash val="solid"/>
              <a:round/>
              <a:headEnd len="med" w="med" type="none"/>
              <a:tailEnd len="med" w="med" type="triangle"/>
            </a:ln>
          </p:spPr>
        </p:cxnSp>
      </p:grpSp>
      <p:sp>
        <p:nvSpPr>
          <p:cNvPr id="179" name="Google Shape;179;p27"/>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grpSp>
        <p:nvGrpSpPr>
          <p:cNvPr id="606" name="Google Shape;606;p54"/>
          <p:cNvGrpSpPr/>
          <p:nvPr/>
        </p:nvGrpSpPr>
        <p:grpSpPr>
          <a:xfrm rot="5400000">
            <a:off x="632191" y="-607829"/>
            <a:ext cx="1180328" cy="1890289"/>
            <a:chOff x="0" y="-38100"/>
            <a:chExt cx="1033200" cy="836115"/>
          </a:xfrm>
        </p:grpSpPr>
        <p:sp>
          <p:nvSpPr>
            <p:cNvPr id="607" name="Google Shape;607;p54"/>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608" name="Google Shape;608;p54"/>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09" name="Google Shape;609;p54"/>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610" name="Google Shape;610;p54"/>
          <p:cNvSpPr txBox="1"/>
          <p:nvPr/>
        </p:nvSpPr>
        <p:spPr>
          <a:xfrm>
            <a:off x="514350" y="305675"/>
            <a:ext cx="55716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Hypothesis answering</a:t>
            </a:r>
            <a:endParaRPr sz="700">
              <a:solidFill>
                <a:srgbClr val="BB1808"/>
              </a:solidFill>
            </a:endParaRPr>
          </a:p>
        </p:txBody>
      </p:sp>
      <p:sp>
        <p:nvSpPr>
          <p:cNvPr id="611" name="Google Shape;611;p54"/>
          <p:cNvSpPr txBox="1"/>
          <p:nvPr/>
        </p:nvSpPr>
        <p:spPr>
          <a:xfrm>
            <a:off x="644800" y="1140775"/>
            <a:ext cx="3969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1</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2</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rgbClr val="B7B7B7"/>
                </a:solidFill>
                <a:highlight>
                  <a:schemeClr val="lt1"/>
                </a:highlight>
                <a:latin typeface="Roboto Mono Medium"/>
                <a:ea typeface="Roboto Mono Medium"/>
                <a:cs typeface="Roboto Mono Medium"/>
                <a:sym typeface="Roboto Mono Medium"/>
              </a:rPr>
              <a:t>H</a:t>
            </a:r>
            <a:r>
              <a:rPr baseline="-25000" lang="fr" sz="1700">
                <a:solidFill>
                  <a:srgbClr val="B7B7B7"/>
                </a:solidFill>
                <a:highlight>
                  <a:schemeClr val="lt1"/>
                </a:highlight>
                <a:latin typeface="Roboto Mono Medium"/>
                <a:ea typeface="Roboto Mono Medium"/>
                <a:cs typeface="Roboto Mono Medium"/>
                <a:sym typeface="Roboto Mono Medium"/>
              </a:rPr>
              <a:t>3</a:t>
            </a:r>
            <a:endParaRPr baseline="-25000"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t/>
            </a:r>
            <a:endParaRPr i="1" sz="1800">
              <a:solidFill>
                <a:schemeClr val="dk1"/>
              </a:solidFill>
              <a:latin typeface="Trebuchet MS"/>
              <a:ea typeface="Trebuchet MS"/>
              <a:cs typeface="Trebuchet MS"/>
              <a:sym typeface="Trebuchet MS"/>
            </a:endParaRPr>
          </a:p>
        </p:txBody>
      </p:sp>
      <p:pic>
        <p:nvPicPr>
          <p:cNvPr id="612" name="Google Shape;612;p54"/>
          <p:cNvPicPr preferRelativeResize="0"/>
          <p:nvPr/>
        </p:nvPicPr>
        <p:blipFill rotWithShape="1">
          <a:blip r:embed="rId3">
            <a:alphaModFix amt="10000"/>
          </a:blip>
          <a:srcRect b="0" l="0" r="26237" t="0"/>
          <a:stretch/>
        </p:blipFill>
        <p:spPr>
          <a:xfrm>
            <a:off x="4263150" y="-11625"/>
            <a:ext cx="4932675" cy="5166748"/>
          </a:xfrm>
          <a:prstGeom prst="rect">
            <a:avLst/>
          </a:prstGeom>
          <a:noFill/>
          <a:ln>
            <a:noFill/>
          </a:ln>
        </p:spPr>
      </p:pic>
      <p:sp>
        <p:nvSpPr>
          <p:cNvPr id="613" name="Google Shape;613;p54"/>
          <p:cNvSpPr txBox="1"/>
          <p:nvPr/>
        </p:nvSpPr>
        <p:spPr>
          <a:xfrm>
            <a:off x="1086225" y="1418550"/>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higher completion rates</a:t>
            </a:r>
            <a:endParaRPr sz="1600">
              <a:solidFill>
                <a:schemeClr val="dk1"/>
              </a:solidFill>
              <a:latin typeface="Trebuchet MS"/>
              <a:ea typeface="Trebuchet MS"/>
              <a:cs typeface="Trebuchet MS"/>
              <a:sym typeface="Trebuchet MS"/>
            </a:endParaRPr>
          </a:p>
        </p:txBody>
      </p:sp>
      <p:sp>
        <p:nvSpPr>
          <p:cNvPr id="614" name="Google Shape;614;p54"/>
          <p:cNvSpPr txBox="1"/>
          <p:nvPr/>
        </p:nvSpPr>
        <p:spPr>
          <a:xfrm>
            <a:off x="1086225" y="217607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faster onboarding times</a:t>
            </a:r>
            <a:endParaRPr sz="1600">
              <a:solidFill>
                <a:schemeClr val="dk1"/>
              </a:solidFill>
              <a:latin typeface="Trebuchet MS"/>
              <a:ea typeface="Trebuchet MS"/>
              <a:cs typeface="Trebuchet MS"/>
              <a:sym typeface="Trebuchet MS"/>
            </a:endParaRPr>
          </a:p>
        </p:txBody>
      </p:sp>
      <p:sp>
        <p:nvSpPr>
          <p:cNvPr id="615" name="Google Shape;615;p54"/>
          <p:cNvSpPr txBox="1"/>
          <p:nvPr/>
        </p:nvSpPr>
        <p:spPr>
          <a:xfrm>
            <a:off x="1065025" y="299312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B7B7B7"/>
                </a:solidFill>
                <a:latin typeface="Trebuchet MS"/>
                <a:ea typeface="Trebuchet MS"/>
                <a:cs typeface="Trebuchet MS"/>
                <a:sym typeface="Trebuchet MS"/>
              </a:rPr>
              <a:t>New UI design results in lower error rates</a:t>
            </a:r>
            <a:endParaRPr sz="1600">
              <a:solidFill>
                <a:srgbClr val="B7B7B7"/>
              </a:solidFill>
              <a:latin typeface="Trebuchet MS"/>
              <a:ea typeface="Trebuchet MS"/>
              <a:cs typeface="Trebuchet MS"/>
              <a:sym typeface="Trebuchet MS"/>
            </a:endParaRPr>
          </a:p>
        </p:txBody>
      </p:sp>
      <p:sp>
        <p:nvSpPr>
          <p:cNvPr id="616" name="Google Shape;616;p54"/>
          <p:cNvSpPr txBox="1"/>
          <p:nvPr/>
        </p:nvSpPr>
        <p:spPr>
          <a:xfrm>
            <a:off x="1065025" y="3725850"/>
            <a:ext cx="53817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B7B7B7"/>
              </a:solidFill>
              <a:latin typeface="Trebuchet MS"/>
              <a:ea typeface="Trebuchet MS"/>
              <a:cs typeface="Trebuchet MS"/>
              <a:sym typeface="Trebuchet MS"/>
            </a:endParaRPr>
          </a:p>
        </p:txBody>
      </p:sp>
      <p:sp>
        <p:nvSpPr>
          <p:cNvPr id="617" name="Google Shape;617;p54"/>
          <p:cNvSpPr txBox="1"/>
          <p:nvPr/>
        </p:nvSpPr>
        <p:spPr>
          <a:xfrm>
            <a:off x="6021425" y="133082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a:t>
            </a:r>
            <a:r>
              <a:rPr lang="fr" sz="1200">
                <a:solidFill>
                  <a:srgbClr val="6AA84F"/>
                </a:solidFill>
                <a:highlight>
                  <a:srgbClr val="FFFFFF"/>
                </a:highlight>
                <a:latin typeface="Trebuchet MS"/>
                <a:ea typeface="Trebuchet MS"/>
                <a:cs typeface="Trebuchet MS"/>
                <a:sym typeface="Trebuchet MS"/>
              </a:rPr>
              <a:t>: test group performed significantly better by more than 5%.</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18" name="Google Shape;618;p54"/>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grpSp>
        <p:nvGrpSpPr>
          <p:cNvPr id="623" name="Google Shape;623;p55"/>
          <p:cNvGrpSpPr/>
          <p:nvPr/>
        </p:nvGrpSpPr>
        <p:grpSpPr>
          <a:xfrm rot="5400000">
            <a:off x="632191" y="-607829"/>
            <a:ext cx="1180328" cy="1890289"/>
            <a:chOff x="0" y="-38100"/>
            <a:chExt cx="1033200" cy="836115"/>
          </a:xfrm>
        </p:grpSpPr>
        <p:sp>
          <p:nvSpPr>
            <p:cNvPr id="624" name="Google Shape;624;p55"/>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625" name="Google Shape;625;p55"/>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26" name="Google Shape;626;p55"/>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627" name="Google Shape;627;p55"/>
          <p:cNvSpPr txBox="1"/>
          <p:nvPr/>
        </p:nvSpPr>
        <p:spPr>
          <a:xfrm>
            <a:off x="514350" y="305675"/>
            <a:ext cx="55716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Hypothesis answering</a:t>
            </a:r>
            <a:endParaRPr sz="700">
              <a:solidFill>
                <a:srgbClr val="BB1808"/>
              </a:solidFill>
            </a:endParaRPr>
          </a:p>
        </p:txBody>
      </p:sp>
      <p:sp>
        <p:nvSpPr>
          <p:cNvPr id="628" name="Google Shape;628;p55"/>
          <p:cNvSpPr txBox="1"/>
          <p:nvPr/>
        </p:nvSpPr>
        <p:spPr>
          <a:xfrm>
            <a:off x="644800" y="1140775"/>
            <a:ext cx="3969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1</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2</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rgbClr val="B7B7B7"/>
                </a:solidFill>
                <a:highlight>
                  <a:schemeClr val="lt1"/>
                </a:highlight>
                <a:latin typeface="Roboto Mono Medium"/>
                <a:ea typeface="Roboto Mono Medium"/>
                <a:cs typeface="Roboto Mono Medium"/>
                <a:sym typeface="Roboto Mono Medium"/>
              </a:rPr>
              <a:t>H</a:t>
            </a:r>
            <a:r>
              <a:rPr baseline="-25000" lang="fr" sz="1700">
                <a:solidFill>
                  <a:srgbClr val="B7B7B7"/>
                </a:solidFill>
                <a:highlight>
                  <a:schemeClr val="lt1"/>
                </a:highlight>
                <a:latin typeface="Roboto Mono Medium"/>
                <a:ea typeface="Roboto Mono Medium"/>
                <a:cs typeface="Roboto Mono Medium"/>
                <a:sym typeface="Roboto Mono Medium"/>
              </a:rPr>
              <a:t>3</a:t>
            </a:r>
            <a:endParaRPr baseline="-25000"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t/>
            </a:r>
            <a:endParaRPr i="1" sz="1800">
              <a:solidFill>
                <a:schemeClr val="dk1"/>
              </a:solidFill>
              <a:latin typeface="Trebuchet MS"/>
              <a:ea typeface="Trebuchet MS"/>
              <a:cs typeface="Trebuchet MS"/>
              <a:sym typeface="Trebuchet MS"/>
            </a:endParaRPr>
          </a:p>
        </p:txBody>
      </p:sp>
      <p:pic>
        <p:nvPicPr>
          <p:cNvPr id="629" name="Google Shape;629;p55"/>
          <p:cNvPicPr preferRelativeResize="0"/>
          <p:nvPr/>
        </p:nvPicPr>
        <p:blipFill rotWithShape="1">
          <a:blip r:embed="rId3">
            <a:alphaModFix amt="10000"/>
          </a:blip>
          <a:srcRect b="0" l="0" r="26237" t="0"/>
          <a:stretch/>
        </p:blipFill>
        <p:spPr>
          <a:xfrm>
            <a:off x="4263150" y="-11625"/>
            <a:ext cx="4932675" cy="5166748"/>
          </a:xfrm>
          <a:prstGeom prst="rect">
            <a:avLst/>
          </a:prstGeom>
          <a:noFill/>
          <a:ln>
            <a:noFill/>
          </a:ln>
        </p:spPr>
      </p:pic>
      <p:sp>
        <p:nvSpPr>
          <p:cNvPr id="630" name="Google Shape;630;p55"/>
          <p:cNvSpPr txBox="1"/>
          <p:nvPr/>
        </p:nvSpPr>
        <p:spPr>
          <a:xfrm>
            <a:off x="1086225" y="1418550"/>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higher completion rates</a:t>
            </a:r>
            <a:endParaRPr sz="1600">
              <a:solidFill>
                <a:schemeClr val="dk1"/>
              </a:solidFill>
              <a:latin typeface="Trebuchet MS"/>
              <a:ea typeface="Trebuchet MS"/>
              <a:cs typeface="Trebuchet MS"/>
              <a:sym typeface="Trebuchet MS"/>
            </a:endParaRPr>
          </a:p>
        </p:txBody>
      </p:sp>
      <p:sp>
        <p:nvSpPr>
          <p:cNvPr id="631" name="Google Shape;631;p55"/>
          <p:cNvSpPr txBox="1"/>
          <p:nvPr/>
        </p:nvSpPr>
        <p:spPr>
          <a:xfrm>
            <a:off x="1086225" y="217607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faster onboarding times</a:t>
            </a:r>
            <a:endParaRPr sz="1600">
              <a:solidFill>
                <a:schemeClr val="dk1"/>
              </a:solidFill>
              <a:latin typeface="Trebuchet MS"/>
              <a:ea typeface="Trebuchet MS"/>
              <a:cs typeface="Trebuchet MS"/>
              <a:sym typeface="Trebuchet MS"/>
            </a:endParaRPr>
          </a:p>
        </p:txBody>
      </p:sp>
      <p:sp>
        <p:nvSpPr>
          <p:cNvPr id="632" name="Google Shape;632;p55"/>
          <p:cNvSpPr txBox="1"/>
          <p:nvPr/>
        </p:nvSpPr>
        <p:spPr>
          <a:xfrm>
            <a:off x="1065025" y="299312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rgbClr val="B7B7B7"/>
                </a:solidFill>
                <a:latin typeface="Trebuchet MS"/>
                <a:ea typeface="Trebuchet MS"/>
                <a:cs typeface="Trebuchet MS"/>
                <a:sym typeface="Trebuchet MS"/>
              </a:rPr>
              <a:t>New UI design results in lower error rates</a:t>
            </a:r>
            <a:endParaRPr sz="1600">
              <a:solidFill>
                <a:srgbClr val="B7B7B7"/>
              </a:solidFill>
              <a:latin typeface="Trebuchet MS"/>
              <a:ea typeface="Trebuchet MS"/>
              <a:cs typeface="Trebuchet MS"/>
              <a:sym typeface="Trebuchet MS"/>
            </a:endParaRPr>
          </a:p>
        </p:txBody>
      </p:sp>
      <p:sp>
        <p:nvSpPr>
          <p:cNvPr id="633" name="Google Shape;633;p55"/>
          <p:cNvSpPr txBox="1"/>
          <p:nvPr/>
        </p:nvSpPr>
        <p:spPr>
          <a:xfrm>
            <a:off x="6021425" y="133082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a:t>
            </a:r>
            <a:r>
              <a:rPr lang="fr" sz="1200">
                <a:solidFill>
                  <a:srgbClr val="6AA84F"/>
                </a:solidFill>
                <a:highlight>
                  <a:srgbClr val="FFFFFF"/>
                </a:highlight>
                <a:latin typeface="Trebuchet MS"/>
                <a:ea typeface="Trebuchet MS"/>
                <a:cs typeface="Trebuchet MS"/>
                <a:sym typeface="Trebuchet MS"/>
              </a:rPr>
              <a:t>: test group performed significantly better by more than 5%.</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34" name="Google Shape;634;p55"/>
          <p:cNvSpPr txBox="1"/>
          <p:nvPr/>
        </p:nvSpPr>
        <p:spPr>
          <a:xfrm>
            <a:off x="6021425" y="214787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 </a:t>
            </a:r>
            <a:r>
              <a:rPr lang="fr" sz="1200">
                <a:solidFill>
                  <a:srgbClr val="6AA84F"/>
                </a:solidFill>
                <a:highlight>
                  <a:srgbClr val="FFFFFF"/>
                </a:highlight>
                <a:latin typeface="Trebuchet MS"/>
                <a:ea typeface="Trebuchet MS"/>
                <a:cs typeface="Trebuchet MS"/>
                <a:sym typeface="Trebuchet MS"/>
              </a:rPr>
              <a:t>test group </a:t>
            </a:r>
            <a:r>
              <a:rPr lang="fr" sz="1200">
                <a:solidFill>
                  <a:srgbClr val="6AA84F"/>
                </a:solidFill>
                <a:highlight>
                  <a:srgbClr val="FFFFFF"/>
                </a:highlight>
                <a:latin typeface="Trebuchet MS"/>
                <a:ea typeface="Trebuchet MS"/>
                <a:cs typeface="Trebuchet MS"/>
                <a:sym typeface="Trebuchet MS"/>
              </a:rPr>
              <a:t>performed</a:t>
            </a:r>
            <a:r>
              <a:rPr lang="fr" sz="1200">
                <a:solidFill>
                  <a:srgbClr val="6AA84F"/>
                </a:solidFill>
                <a:highlight>
                  <a:srgbClr val="FFFFFF"/>
                </a:highlight>
                <a:latin typeface="Trebuchet MS"/>
                <a:ea typeface="Trebuchet MS"/>
                <a:cs typeface="Trebuchet MS"/>
                <a:sym typeface="Trebuchet MS"/>
              </a:rPr>
              <a:t> better with 3,6% faster</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35" name="Google Shape;635;p55"/>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pSp>
        <p:nvGrpSpPr>
          <p:cNvPr id="640" name="Google Shape;640;p56"/>
          <p:cNvGrpSpPr/>
          <p:nvPr/>
        </p:nvGrpSpPr>
        <p:grpSpPr>
          <a:xfrm rot="5400000">
            <a:off x="632191" y="-607829"/>
            <a:ext cx="1180328" cy="1890289"/>
            <a:chOff x="0" y="-38100"/>
            <a:chExt cx="1033200" cy="836115"/>
          </a:xfrm>
        </p:grpSpPr>
        <p:sp>
          <p:nvSpPr>
            <p:cNvPr id="641" name="Google Shape;641;p56"/>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642" name="Google Shape;642;p56"/>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43" name="Google Shape;643;p56"/>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644" name="Google Shape;644;p56"/>
          <p:cNvSpPr txBox="1"/>
          <p:nvPr/>
        </p:nvSpPr>
        <p:spPr>
          <a:xfrm>
            <a:off x="514350" y="305675"/>
            <a:ext cx="55716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Hypothesis answering</a:t>
            </a:r>
            <a:endParaRPr sz="700">
              <a:solidFill>
                <a:srgbClr val="BB1808"/>
              </a:solidFill>
            </a:endParaRPr>
          </a:p>
        </p:txBody>
      </p:sp>
      <p:sp>
        <p:nvSpPr>
          <p:cNvPr id="645" name="Google Shape;645;p56"/>
          <p:cNvSpPr txBox="1"/>
          <p:nvPr/>
        </p:nvSpPr>
        <p:spPr>
          <a:xfrm>
            <a:off x="644800" y="1140775"/>
            <a:ext cx="3969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1</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2</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3</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t/>
            </a:r>
            <a:endParaRPr baseline="-25000" sz="1700">
              <a:solidFill>
                <a:srgbClr val="B7B7B7"/>
              </a:solidFill>
              <a:highlight>
                <a:schemeClr val="lt1"/>
              </a:highlight>
              <a:latin typeface="Roboto Mono Medium"/>
              <a:ea typeface="Roboto Mono Medium"/>
              <a:cs typeface="Roboto Mono Medium"/>
              <a:sym typeface="Roboto Mono Medium"/>
            </a:endParaRPr>
          </a:p>
          <a:p>
            <a:pPr indent="0" lvl="0" marL="457200" rtl="0" algn="ctr">
              <a:lnSpc>
                <a:spcPct val="115000"/>
              </a:lnSpc>
              <a:spcBef>
                <a:spcPts val="0"/>
              </a:spcBef>
              <a:spcAft>
                <a:spcPts val="0"/>
              </a:spcAft>
              <a:buNone/>
            </a:pPr>
            <a:r>
              <a:t/>
            </a:r>
            <a:endParaRPr i="1" sz="1800">
              <a:solidFill>
                <a:schemeClr val="dk1"/>
              </a:solidFill>
              <a:latin typeface="Trebuchet MS"/>
              <a:ea typeface="Trebuchet MS"/>
              <a:cs typeface="Trebuchet MS"/>
              <a:sym typeface="Trebuchet MS"/>
            </a:endParaRPr>
          </a:p>
        </p:txBody>
      </p:sp>
      <p:pic>
        <p:nvPicPr>
          <p:cNvPr id="646" name="Google Shape;646;p56"/>
          <p:cNvPicPr preferRelativeResize="0"/>
          <p:nvPr/>
        </p:nvPicPr>
        <p:blipFill rotWithShape="1">
          <a:blip r:embed="rId3">
            <a:alphaModFix amt="10000"/>
          </a:blip>
          <a:srcRect b="0" l="0" r="26237" t="0"/>
          <a:stretch/>
        </p:blipFill>
        <p:spPr>
          <a:xfrm>
            <a:off x="4263150" y="-11625"/>
            <a:ext cx="4932675" cy="5166748"/>
          </a:xfrm>
          <a:prstGeom prst="rect">
            <a:avLst/>
          </a:prstGeom>
          <a:noFill/>
          <a:ln>
            <a:noFill/>
          </a:ln>
        </p:spPr>
      </p:pic>
      <p:sp>
        <p:nvSpPr>
          <p:cNvPr id="647" name="Google Shape;647;p56"/>
          <p:cNvSpPr txBox="1"/>
          <p:nvPr/>
        </p:nvSpPr>
        <p:spPr>
          <a:xfrm>
            <a:off x="1086225" y="1418550"/>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higher completion rates</a:t>
            </a:r>
            <a:endParaRPr sz="1600">
              <a:solidFill>
                <a:schemeClr val="dk1"/>
              </a:solidFill>
              <a:latin typeface="Trebuchet MS"/>
              <a:ea typeface="Trebuchet MS"/>
              <a:cs typeface="Trebuchet MS"/>
              <a:sym typeface="Trebuchet MS"/>
            </a:endParaRPr>
          </a:p>
        </p:txBody>
      </p:sp>
      <p:sp>
        <p:nvSpPr>
          <p:cNvPr id="648" name="Google Shape;648;p56"/>
          <p:cNvSpPr txBox="1"/>
          <p:nvPr/>
        </p:nvSpPr>
        <p:spPr>
          <a:xfrm>
            <a:off x="1086225" y="217607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faster onboarding times</a:t>
            </a:r>
            <a:endParaRPr sz="1600">
              <a:solidFill>
                <a:schemeClr val="dk1"/>
              </a:solidFill>
              <a:latin typeface="Trebuchet MS"/>
              <a:ea typeface="Trebuchet MS"/>
              <a:cs typeface="Trebuchet MS"/>
              <a:sym typeface="Trebuchet MS"/>
            </a:endParaRPr>
          </a:p>
        </p:txBody>
      </p:sp>
      <p:sp>
        <p:nvSpPr>
          <p:cNvPr id="649" name="Google Shape;649;p56"/>
          <p:cNvSpPr txBox="1"/>
          <p:nvPr/>
        </p:nvSpPr>
        <p:spPr>
          <a:xfrm>
            <a:off x="1065025" y="299312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lower error rates</a:t>
            </a:r>
            <a:endParaRPr sz="1600">
              <a:solidFill>
                <a:schemeClr val="dk1"/>
              </a:solidFill>
              <a:latin typeface="Trebuchet MS"/>
              <a:ea typeface="Trebuchet MS"/>
              <a:cs typeface="Trebuchet MS"/>
              <a:sym typeface="Trebuchet MS"/>
            </a:endParaRPr>
          </a:p>
        </p:txBody>
      </p:sp>
      <p:sp>
        <p:nvSpPr>
          <p:cNvPr id="650" name="Google Shape;650;p56"/>
          <p:cNvSpPr txBox="1"/>
          <p:nvPr/>
        </p:nvSpPr>
        <p:spPr>
          <a:xfrm>
            <a:off x="6021425" y="133082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a:t>
            </a:r>
            <a:r>
              <a:rPr lang="fr" sz="1200">
                <a:solidFill>
                  <a:srgbClr val="6AA84F"/>
                </a:solidFill>
                <a:highlight>
                  <a:srgbClr val="FFFFFF"/>
                </a:highlight>
                <a:latin typeface="Trebuchet MS"/>
                <a:ea typeface="Trebuchet MS"/>
                <a:cs typeface="Trebuchet MS"/>
                <a:sym typeface="Trebuchet MS"/>
              </a:rPr>
              <a:t>: test group performed significantly better by more than 5%.</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51" name="Google Shape;651;p56"/>
          <p:cNvSpPr txBox="1"/>
          <p:nvPr/>
        </p:nvSpPr>
        <p:spPr>
          <a:xfrm>
            <a:off x="6021425" y="207347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52" name="Google Shape;652;p56"/>
          <p:cNvSpPr txBox="1"/>
          <p:nvPr/>
        </p:nvSpPr>
        <p:spPr>
          <a:xfrm>
            <a:off x="6021425" y="207167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 </a:t>
            </a:r>
            <a:r>
              <a:rPr lang="fr" sz="1200">
                <a:solidFill>
                  <a:srgbClr val="6AA84F"/>
                </a:solidFill>
                <a:highlight>
                  <a:srgbClr val="FFFFFF"/>
                </a:highlight>
                <a:latin typeface="Trebuchet MS"/>
                <a:ea typeface="Trebuchet MS"/>
                <a:cs typeface="Trebuchet MS"/>
                <a:sym typeface="Trebuchet MS"/>
              </a:rPr>
              <a:t>test group performed better with 3,6% faster</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53" name="Google Shape;653;p56"/>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grpSp>
        <p:nvGrpSpPr>
          <p:cNvPr id="658" name="Google Shape;658;p57"/>
          <p:cNvGrpSpPr/>
          <p:nvPr/>
        </p:nvGrpSpPr>
        <p:grpSpPr>
          <a:xfrm rot="5400000">
            <a:off x="632191" y="-607829"/>
            <a:ext cx="1180328" cy="1890289"/>
            <a:chOff x="0" y="-38100"/>
            <a:chExt cx="1033200" cy="836115"/>
          </a:xfrm>
        </p:grpSpPr>
        <p:sp>
          <p:nvSpPr>
            <p:cNvPr id="659" name="Google Shape;659;p57"/>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660" name="Google Shape;660;p57"/>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61" name="Google Shape;661;p57"/>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662" name="Google Shape;662;p57"/>
          <p:cNvSpPr txBox="1"/>
          <p:nvPr/>
        </p:nvSpPr>
        <p:spPr>
          <a:xfrm>
            <a:off x="514350" y="305675"/>
            <a:ext cx="55716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Hypothesis answering</a:t>
            </a:r>
            <a:endParaRPr sz="700">
              <a:solidFill>
                <a:srgbClr val="BB1808"/>
              </a:solidFill>
            </a:endParaRPr>
          </a:p>
        </p:txBody>
      </p:sp>
      <p:sp>
        <p:nvSpPr>
          <p:cNvPr id="663" name="Google Shape;663;p57"/>
          <p:cNvSpPr txBox="1"/>
          <p:nvPr/>
        </p:nvSpPr>
        <p:spPr>
          <a:xfrm>
            <a:off x="644800" y="1140775"/>
            <a:ext cx="396900" cy="35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1</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2</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0" rtl="0" algn="l">
              <a:spcBef>
                <a:spcPts val="0"/>
              </a:spcBef>
              <a:spcAft>
                <a:spcPts val="0"/>
              </a:spcAft>
              <a:buNone/>
            </a:pPr>
            <a:r>
              <a:rPr lang="fr" sz="1700">
                <a:solidFill>
                  <a:schemeClr val="dk1"/>
                </a:solidFill>
                <a:highlight>
                  <a:schemeClr val="lt1"/>
                </a:highlight>
                <a:latin typeface="Roboto Mono Medium"/>
                <a:ea typeface="Roboto Mono Medium"/>
                <a:cs typeface="Roboto Mono Medium"/>
                <a:sym typeface="Roboto Mono Medium"/>
              </a:rPr>
              <a:t>H</a:t>
            </a:r>
            <a:r>
              <a:rPr baseline="-25000" lang="fr" sz="1700">
                <a:solidFill>
                  <a:schemeClr val="dk1"/>
                </a:solidFill>
                <a:highlight>
                  <a:schemeClr val="lt1"/>
                </a:highlight>
                <a:latin typeface="Roboto Mono Medium"/>
                <a:ea typeface="Roboto Mono Medium"/>
                <a:cs typeface="Roboto Mono Medium"/>
                <a:sym typeface="Roboto Mono Medium"/>
              </a:rPr>
              <a:t>3</a:t>
            </a:r>
            <a:endParaRPr baseline="-25000" sz="1700">
              <a:solidFill>
                <a:schemeClr val="dk1"/>
              </a:solidFill>
              <a:highlight>
                <a:schemeClr val="lt1"/>
              </a:highlight>
              <a:latin typeface="Roboto Mono Medium"/>
              <a:ea typeface="Roboto Mono Medium"/>
              <a:cs typeface="Roboto Mono Medium"/>
              <a:sym typeface="Roboto Mono Medium"/>
            </a:endParaRPr>
          </a:p>
          <a:p>
            <a:pPr indent="0" lvl="0" marL="457200" rtl="0" algn="l">
              <a:spcBef>
                <a:spcPts val="0"/>
              </a:spcBef>
              <a:spcAft>
                <a:spcPts val="0"/>
              </a:spcAft>
              <a:buNone/>
            </a:pPr>
            <a:r>
              <a:t/>
            </a:r>
            <a:endParaRPr sz="1700">
              <a:solidFill>
                <a:srgbClr val="B7B7B7"/>
              </a:solidFill>
              <a:highlight>
                <a:schemeClr val="lt1"/>
              </a:highlight>
              <a:latin typeface="Roboto Mono Medium"/>
              <a:ea typeface="Roboto Mono Medium"/>
              <a:cs typeface="Roboto Mono Medium"/>
              <a:sym typeface="Roboto Mono Medium"/>
            </a:endParaRPr>
          </a:p>
          <a:p>
            <a:pPr indent="0" lvl="0" marL="457200" rtl="0" algn="ctr">
              <a:lnSpc>
                <a:spcPct val="115000"/>
              </a:lnSpc>
              <a:spcBef>
                <a:spcPts val="0"/>
              </a:spcBef>
              <a:spcAft>
                <a:spcPts val="0"/>
              </a:spcAft>
              <a:buNone/>
            </a:pPr>
            <a:r>
              <a:t/>
            </a:r>
            <a:endParaRPr i="1" sz="1800">
              <a:solidFill>
                <a:schemeClr val="dk1"/>
              </a:solidFill>
              <a:latin typeface="Trebuchet MS"/>
              <a:ea typeface="Trebuchet MS"/>
              <a:cs typeface="Trebuchet MS"/>
              <a:sym typeface="Trebuchet MS"/>
            </a:endParaRPr>
          </a:p>
        </p:txBody>
      </p:sp>
      <p:pic>
        <p:nvPicPr>
          <p:cNvPr id="664" name="Google Shape;664;p57"/>
          <p:cNvPicPr preferRelativeResize="0"/>
          <p:nvPr/>
        </p:nvPicPr>
        <p:blipFill rotWithShape="1">
          <a:blip r:embed="rId3">
            <a:alphaModFix amt="10000"/>
          </a:blip>
          <a:srcRect b="0" l="0" r="26237" t="0"/>
          <a:stretch/>
        </p:blipFill>
        <p:spPr>
          <a:xfrm>
            <a:off x="4263150" y="-11625"/>
            <a:ext cx="4932675" cy="5166748"/>
          </a:xfrm>
          <a:prstGeom prst="rect">
            <a:avLst/>
          </a:prstGeom>
          <a:noFill/>
          <a:ln>
            <a:noFill/>
          </a:ln>
        </p:spPr>
      </p:pic>
      <p:sp>
        <p:nvSpPr>
          <p:cNvPr id="665" name="Google Shape;665;p57"/>
          <p:cNvSpPr txBox="1"/>
          <p:nvPr/>
        </p:nvSpPr>
        <p:spPr>
          <a:xfrm>
            <a:off x="1086225" y="1418550"/>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higher completion rates</a:t>
            </a:r>
            <a:endParaRPr sz="1600">
              <a:solidFill>
                <a:schemeClr val="dk1"/>
              </a:solidFill>
              <a:latin typeface="Trebuchet MS"/>
              <a:ea typeface="Trebuchet MS"/>
              <a:cs typeface="Trebuchet MS"/>
              <a:sym typeface="Trebuchet MS"/>
            </a:endParaRPr>
          </a:p>
        </p:txBody>
      </p:sp>
      <p:sp>
        <p:nvSpPr>
          <p:cNvPr id="666" name="Google Shape;666;p57"/>
          <p:cNvSpPr txBox="1"/>
          <p:nvPr/>
        </p:nvSpPr>
        <p:spPr>
          <a:xfrm>
            <a:off x="1086225" y="217607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faster onboarding times</a:t>
            </a:r>
            <a:endParaRPr sz="1600">
              <a:solidFill>
                <a:schemeClr val="dk1"/>
              </a:solidFill>
              <a:latin typeface="Trebuchet MS"/>
              <a:ea typeface="Trebuchet MS"/>
              <a:cs typeface="Trebuchet MS"/>
              <a:sym typeface="Trebuchet MS"/>
            </a:endParaRPr>
          </a:p>
        </p:txBody>
      </p:sp>
      <p:sp>
        <p:nvSpPr>
          <p:cNvPr id="667" name="Google Shape;667;p57"/>
          <p:cNvSpPr txBox="1"/>
          <p:nvPr/>
        </p:nvSpPr>
        <p:spPr>
          <a:xfrm>
            <a:off x="1065025" y="2993125"/>
            <a:ext cx="5381700" cy="49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Trebuchet MS"/>
                <a:ea typeface="Trebuchet MS"/>
                <a:cs typeface="Trebuchet MS"/>
                <a:sym typeface="Trebuchet MS"/>
              </a:rPr>
              <a:t>New UI design results in lower error rates</a:t>
            </a:r>
            <a:endParaRPr sz="1600">
              <a:solidFill>
                <a:schemeClr val="dk1"/>
              </a:solidFill>
              <a:latin typeface="Trebuchet MS"/>
              <a:ea typeface="Trebuchet MS"/>
              <a:cs typeface="Trebuchet MS"/>
              <a:sym typeface="Trebuchet MS"/>
            </a:endParaRPr>
          </a:p>
        </p:txBody>
      </p:sp>
      <p:sp>
        <p:nvSpPr>
          <p:cNvPr id="668" name="Google Shape;668;p57"/>
          <p:cNvSpPr txBox="1"/>
          <p:nvPr/>
        </p:nvSpPr>
        <p:spPr>
          <a:xfrm>
            <a:off x="1065025" y="3725850"/>
            <a:ext cx="53817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B7B7B7"/>
              </a:solidFill>
              <a:latin typeface="Trebuchet MS"/>
              <a:ea typeface="Trebuchet MS"/>
              <a:cs typeface="Trebuchet MS"/>
              <a:sym typeface="Trebuchet MS"/>
            </a:endParaRPr>
          </a:p>
        </p:txBody>
      </p:sp>
      <p:sp>
        <p:nvSpPr>
          <p:cNvPr id="669" name="Google Shape;669;p57"/>
          <p:cNvSpPr txBox="1"/>
          <p:nvPr/>
        </p:nvSpPr>
        <p:spPr>
          <a:xfrm>
            <a:off x="6021425" y="133082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a:t>
            </a:r>
            <a:r>
              <a:rPr lang="fr" sz="1200">
                <a:solidFill>
                  <a:srgbClr val="6AA84F"/>
                </a:solidFill>
                <a:highlight>
                  <a:srgbClr val="FFFFFF"/>
                </a:highlight>
                <a:latin typeface="Trebuchet MS"/>
                <a:ea typeface="Trebuchet MS"/>
                <a:cs typeface="Trebuchet MS"/>
                <a:sym typeface="Trebuchet MS"/>
              </a:rPr>
              <a:t>: test group performed significantly better by more than 5%.</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70" name="Google Shape;670;p57"/>
          <p:cNvSpPr txBox="1"/>
          <p:nvPr/>
        </p:nvSpPr>
        <p:spPr>
          <a:xfrm>
            <a:off x="6021425" y="207347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71" name="Google Shape;671;p57"/>
          <p:cNvSpPr txBox="1"/>
          <p:nvPr/>
        </p:nvSpPr>
        <p:spPr>
          <a:xfrm>
            <a:off x="6021425" y="2936850"/>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 </a:t>
            </a:r>
            <a:r>
              <a:rPr lang="fr" sz="1200">
                <a:solidFill>
                  <a:srgbClr val="6AA84F"/>
                </a:solidFill>
                <a:highlight>
                  <a:srgbClr val="FFFFFF"/>
                </a:highlight>
                <a:latin typeface="Trebuchet MS"/>
                <a:ea typeface="Trebuchet MS"/>
                <a:cs typeface="Trebuchet MS"/>
                <a:sym typeface="Trebuchet MS"/>
              </a:rPr>
              <a:t>test group reduced errors by 22,11%</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72" name="Google Shape;672;p57"/>
          <p:cNvSpPr txBox="1"/>
          <p:nvPr/>
        </p:nvSpPr>
        <p:spPr>
          <a:xfrm>
            <a:off x="6021425" y="2071675"/>
            <a:ext cx="2742900" cy="52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fr" sz="1200">
                <a:solidFill>
                  <a:srgbClr val="6AA84F"/>
                </a:solidFill>
                <a:highlight>
                  <a:srgbClr val="FFFFFF"/>
                </a:highlight>
                <a:latin typeface="Trebuchet MS"/>
                <a:ea typeface="Trebuchet MS"/>
                <a:cs typeface="Trebuchet MS"/>
                <a:sym typeface="Trebuchet MS"/>
              </a:rPr>
              <a:t>True: </a:t>
            </a:r>
            <a:r>
              <a:rPr lang="fr" sz="1200">
                <a:solidFill>
                  <a:srgbClr val="6AA84F"/>
                </a:solidFill>
                <a:highlight>
                  <a:srgbClr val="FFFFFF"/>
                </a:highlight>
                <a:latin typeface="Trebuchet MS"/>
                <a:ea typeface="Trebuchet MS"/>
                <a:cs typeface="Trebuchet MS"/>
                <a:sym typeface="Trebuchet MS"/>
              </a:rPr>
              <a:t>test group performed better with 3,6% faster</a:t>
            </a:r>
            <a:endParaRPr sz="1200">
              <a:solidFill>
                <a:srgbClr val="6AA84F"/>
              </a:solidFill>
              <a:highlight>
                <a:srgbClr val="FFFFFF"/>
              </a:highlight>
              <a:latin typeface="Trebuchet MS"/>
              <a:ea typeface="Trebuchet MS"/>
              <a:cs typeface="Trebuchet MS"/>
              <a:sym typeface="Trebuchet MS"/>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673" name="Google Shape;673;p57"/>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58"/>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679" name="Google Shape;679;p58"/>
          <p:cNvGrpSpPr/>
          <p:nvPr/>
        </p:nvGrpSpPr>
        <p:grpSpPr>
          <a:xfrm rot="5400000">
            <a:off x="632191" y="-607829"/>
            <a:ext cx="1180328" cy="1890289"/>
            <a:chOff x="0" y="-38100"/>
            <a:chExt cx="1033200" cy="836115"/>
          </a:xfrm>
        </p:grpSpPr>
        <p:sp>
          <p:nvSpPr>
            <p:cNvPr id="680" name="Google Shape;680;p58"/>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681" name="Google Shape;681;p58"/>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82" name="Google Shape;682;p58"/>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683" name="Google Shape;683;p58"/>
          <p:cNvSpPr txBox="1"/>
          <p:nvPr/>
        </p:nvSpPr>
        <p:spPr>
          <a:xfrm>
            <a:off x="514350" y="305675"/>
            <a:ext cx="48525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Conclusion / Advice</a:t>
            </a:r>
            <a:endParaRPr sz="700">
              <a:solidFill>
                <a:srgbClr val="BB1808"/>
              </a:solidFill>
            </a:endParaRPr>
          </a:p>
        </p:txBody>
      </p:sp>
      <p:sp>
        <p:nvSpPr>
          <p:cNvPr id="684" name="Google Shape;684;p58"/>
          <p:cNvSpPr txBox="1"/>
          <p:nvPr/>
        </p:nvSpPr>
        <p:spPr>
          <a:xfrm>
            <a:off x="977900" y="1403350"/>
            <a:ext cx="5397600" cy="29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ora"/>
                <a:ea typeface="Lora"/>
                <a:cs typeface="Lora"/>
                <a:sym typeface="Lora"/>
              </a:rPr>
              <a:t>Our findings indicate that not only did the new UI meet the threshold criteria set by Vanguard :</a:t>
            </a:r>
            <a:endParaRPr sz="1300">
              <a:solidFill>
                <a:schemeClr val="dk1"/>
              </a:solidFill>
              <a:latin typeface="Lora"/>
              <a:ea typeface="Lora"/>
              <a:cs typeface="Lora"/>
              <a:sym typeface="Lora"/>
            </a:endParaRPr>
          </a:p>
          <a:p>
            <a:pPr indent="0" lvl="0" marL="0" rtl="0" algn="l">
              <a:spcBef>
                <a:spcPts val="0"/>
              </a:spcBef>
              <a:spcAft>
                <a:spcPts val="0"/>
              </a:spcAft>
              <a:buNone/>
            </a:pPr>
            <a:r>
              <a:t/>
            </a:r>
            <a:endParaRPr sz="1300">
              <a:solidFill>
                <a:schemeClr val="dk1"/>
              </a:solidFill>
              <a:latin typeface="Lora"/>
              <a:ea typeface="Lora"/>
              <a:cs typeface="Lora"/>
              <a:sym typeface="Lora"/>
            </a:endParaRPr>
          </a:p>
          <a:p>
            <a:pPr indent="-311150" lvl="0" marL="457200" rtl="0" algn="l">
              <a:spcBef>
                <a:spcPts val="0"/>
              </a:spcBef>
              <a:spcAft>
                <a:spcPts val="0"/>
              </a:spcAft>
              <a:buClr>
                <a:schemeClr val="dk1"/>
              </a:buClr>
              <a:buSzPts val="1300"/>
              <a:buFont typeface="Lora"/>
              <a:buChar char="-"/>
            </a:pPr>
            <a:r>
              <a:rPr lang="fr" sz="1300">
                <a:solidFill>
                  <a:schemeClr val="dk1"/>
                </a:solidFill>
                <a:latin typeface="Lora"/>
                <a:ea typeface="Lora"/>
                <a:cs typeface="Lora"/>
                <a:sym typeface="Lora"/>
              </a:rPr>
              <a:t>It overperformed the metrics substantially;</a:t>
            </a:r>
            <a:endParaRPr sz="1300">
              <a:solidFill>
                <a:schemeClr val="dk1"/>
              </a:solidFill>
              <a:latin typeface="Lora"/>
              <a:ea typeface="Lora"/>
              <a:cs typeface="Lora"/>
              <a:sym typeface="Lora"/>
            </a:endParaRPr>
          </a:p>
          <a:p>
            <a:pPr indent="-311150" lvl="0" marL="457200" rtl="0" algn="l">
              <a:spcBef>
                <a:spcPts val="0"/>
              </a:spcBef>
              <a:spcAft>
                <a:spcPts val="0"/>
              </a:spcAft>
              <a:buClr>
                <a:schemeClr val="dk1"/>
              </a:buClr>
              <a:buSzPts val="1300"/>
              <a:buFont typeface="Lora"/>
              <a:buChar char="-"/>
            </a:pPr>
            <a:r>
              <a:rPr lang="fr" sz="1300">
                <a:solidFill>
                  <a:schemeClr val="dk1"/>
                </a:solidFill>
                <a:latin typeface="Lora"/>
                <a:ea typeface="Lora"/>
                <a:cs typeface="Lora"/>
                <a:sym typeface="Lora"/>
              </a:rPr>
              <a:t>It is therefore our advice to implement the new UI into production.</a:t>
            </a:r>
            <a:endParaRPr sz="1300">
              <a:solidFill>
                <a:schemeClr val="dk1"/>
              </a:solidFill>
              <a:latin typeface="Lora"/>
              <a:ea typeface="Lora"/>
              <a:cs typeface="Lora"/>
              <a:sym typeface="Lora"/>
            </a:endParaRPr>
          </a:p>
          <a:p>
            <a:pPr indent="0" lvl="0" marL="0" rtl="0" algn="l">
              <a:spcBef>
                <a:spcPts val="0"/>
              </a:spcBef>
              <a:spcAft>
                <a:spcPts val="0"/>
              </a:spcAft>
              <a:buNone/>
            </a:pPr>
            <a:r>
              <a:t/>
            </a:r>
            <a:endParaRPr sz="1300">
              <a:solidFill>
                <a:schemeClr val="dk1"/>
              </a:solidFill>
              <a:latin typeface="Lora"/>
              <a:ea typeface="Lora"/>
              <a:cs typeface="Lora"/>
              <a:sym typeface="Lora"/>
            </a:endParaRPr>
          </a:p>
          <a:p>
            <a:pPr indent="0" lvl="0" marL="0" rtl="0" algn="l">
              <a:spcBef>
                <a:spcPts val="0"/>
              </a:spcBef>
              <a:spcAft>
                <a:spcPts val="0"/>
              </a:spcAft>
              <a:buNone/>
            </a:pPr>
            <a:r>
              <a:t/>
            </a:r>
            <a:endParaRPr sz="1300">
              <a:solidFill>
                <a:schemeClr val="dk1"/>
              </a:solidFill>
              <a:latin typeface="Lora"/>
              <a:ea typeface="Lora"/>
              <a:cs typeface="Lora"/>
              <a:sym typeface="Lora"/>
            </a:endParaRPr>
          </a:p>
        </p:txBody>
      </p:sp>
      <p:sp>
        <p:nvSpPr>
          <p:cNvPr id="685" name="Google Shape;685;p58"/>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59"/>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691" name="Google Shape;691;p59"/>
          <p:cNvGrpSpPr/>
          <p:nvPr/>
        </p:nvGrpSpPr>
        <p:grpSpPr>
          <a:xfrm rot="5400000">
            <a:off x="632191" y="-607829"/>
            <a:ext cx="1180328" cy="1890289"/>
            <a:chOff x="0" y="-38100"/>
            <a:chExt cx="1033200" cy="836115"/>
          </a:xfrm>
        </p:grpSpPr>
        <p:sp>
          <p:nvSpPr>
            <p:cNvPr id="692" name="Google Shape;692;p59"/>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693" name="Google Shape;693;p59"/>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94" name="Google Shape;694;p59"/>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695" name="Google Shape;695;p59"/>
          <p:cNvSpPr txBox="1"/>
          <p:nvPr/>
        </p:nvSpPr>
        <p:spPr>
          <a:xfrm>
            <a:off x="514350" y="305675"/>
            <a:ext cx="48525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Conclusion / Advice</a:t>
            </a:r>
            <a:endParaRPr sz="700">
              <a:solidFill>
                <a:srgbClr val="BB1808"/>
              </a:solidFill>
            </a:endParaRPr>
          </a:p>
        </p:txBody>
      </p:sp>
      <p:sp>
        <p:nvSpPr>
          <p:cNvPr id="696" name="Google Shape;696;p59"/>
          <p:cNvSpPr txBox="1"/>
          <p:nvPr/>
        </p:nvSpPr>
        <p:spPr>
          <a:xfrm>
            <a:off x="977900" y="1403350"/>
            <a:ext cx="5397600" cy="29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1"/>
                </a:solidFill>
                <a:latin typeface="Lora"/>
                <a:ea typeface="Lora"/>
                <a:cs typeface="Lora"/>
                <a:sym typeface="Lora"/>
              </a:rPr>
              <a:t>Our findings indicate that not only did the new UI meet the threshold criteria set by Vanguard :</a:t>
            </a:r>
            <a:endParaRPr sz="1300">
              <a:solidFill>
                <a:schemeClr val="dk1"/>
              </a:solidFill>
              <a:latin typeface="Lora"/>
              <a:ea typeface="Lora"/>
              <a:cs typeface="Lora"/>
              <a:sym typeface="Lora"/>
            </a:endParaRPr>
          </a:p>
          <a:p>
            <a:pPr indent="0" lvl="0" marL="0" rtl="0" algn="l">
              <a:spcBef>
                <a:spcPts val="0"/>
              </a:spcBef>
              <a:spcAft>
                <a:spcPts val="0"/>
              </a:spcAft>
              <a:buNone/>
            </a:pPr>
            <a:r>
              <a:t/>
            </a:r>
            <a:endParaRPr sz="1300">
              <a:solidFill>
                <a:schemeClr val="dk1"/>
              </a:solidFill>
              <a:latin typeface="Lora"/>
              <a:ea typeface="Lora"/>
              <a:cs typeface="Lora"/>
              <a:sym typeface="Lora"/>
            </a:endParaRPr>
          </a:p>
          <a:p>
            <a:pPr indent="-311150" lvl="0" marL="457200" rtl="0" algn="l">
              <a:spcBef>
                <a:spcPts val="0"/>
              </a:spcBef>
              <a:spcAft>
                <a:spcPts val="0"/>
              </a:spcAft>
              <a:buClr>
                <a:schemeClr val="dk1"/>
              </a:buClr>
              <a:buSzPts val="1300"/>
              <a:buFont typeface="Lora"/>
              <a:buChar char="-"/>
            </a:pPr>
            <a:r>
              <a:rPr lang="fr" sz="1300">
                <a:solidFill>
                  <a:schemeClr val="dk1"/>
                </a:solidFill>
                <a:latin typeface="Lora"/>
                <a:ea typeface="Lora"/>
                <a:cs typeface="Lora"/>
                <a:sym typeface="Lora"/>
              </a:rPr>
              <a:t>It overperformed the metrics substantially;</a:t>
            </a:r>
            <a:endParaRPr sz="1300">
              <a:solidFill>
                <a:schemeClr val="dk1"/>
              </a:solidFill>
              <a:latin typeface="Lora"/>
              <a:ea typeface="Lora"/>
              <a:cs typeface="Lora"/>
              <a:sym typeface="Lora"/>
            </a:endParaRPr>
          </a:p>
          <a:p>
            <a:pPr indent="-311150" lvl="0" marL="457200" rtl="0" algn="l">
              <a:spcBef>
                <a:spcPts val="0"/>
              </a:spcBef>
              <a:spcAft>
                <a:spcPts val="0"/>
              </a:spcAft>
              <a:buClr>
                <a:schemeClr val="dk1"/>
              </a:buClr>
              <a:buSzPts val="1300"/>
              <a:buFont typeface="Lora"/>
              <a:buChar char="-"/>
            </a:pPr>
            <a:r>
              <a:rPr lang="fr" sz="1300">
                <a:solidFill>
                  <a:schemeClr val="dk1"/>
                </a:solidFill>
                <a:latin typeface="Lora"/>
                <a:ea typeface="Lora"/>
                <a:cs typeface="Lora"/>
                <a:sym typeface="Lora"/>
              </a:rPr>
              <a:t>It is therefore our advice to implement the new UI into production.</a:t>
            </a:r>
            <a:endParaRPr sz="1300">
              <a:solidFill>
                <a:schemeClr val="dk1"/>
              </a:solidFill>
              <a:latin typeface="Lora"/>
              <a:ea typeface="Lora"/>
              <a:cs typeface="Lora"/>
              <a:sym typeface="Lora"/>
            </a:endParaRPr>
          </a:p>
          <a:p>
            <a:pPr indent="0" lvl="0" marL="0" rtl="0" algn="l">
              <a:spcBef>
                <a:spcPts val="0"/>
              </a:spcBef>
              <a:spcAft>
                <a:spcPts val="0"/>
              </a:spcAft>
              <a:buNone/>
            </a:pPr>
            <a:r>
              <a:t/>
            </a:r>
            <a:endParaRPr sz="1300">
              <a:solidFill>
                <a:schemeClr val="dk1"/>
              </a:solidFill>
              <a:latin typeface="Lora"/>
              <a:ea typeface="Lora"/>
              <a:cs typeface="Lora"/>
              <a:sym typeface="Lora"/>
            </a:endParaRPr>
          </a:p>
          <a:p>
            <a:pPr indent="0" lvl="0" marL="0" rtl="0" algn="l">
              <a:spcBef>
                <a:spcPts val="0"/>
              </a:spcBef>
              <a:spcAft>
                <a:spcPts val="0"/>
              </a:spcAft>
              <a:buNone/>
            </a:pPr>
            <a:r>
              <a:rPr lang="fr" sz="1300">
                <a:solidFill>
                  <a:schemeClr val="dk1"/>
                </a:solidFill>
                <a:latin typeface="Lora"/>
                <a:ea typeface="Lora"/>
                <a:cs typeface="Lora"/>
                <a:sym typeface="Lora"/>
              </a:rPr>
              <a:t>Onboarding duration time was in general improved, but most of the ground won was with error rates (-22,11%).</a:t>
            </a:r>
            <a:endParaRPr sz="1300">
              <a:solidFill>
                <a:schemeClr val="dk1"/>
              </a:solidFill>
              <a:latin typeface="Lora"/>
              <a:ea typeface="Lora"/>
              <a:cs typeface="Lora"/>
              <a:sym typeface="Lora"/>
            </a:endParaRPr>
          </a:p>
          <a:p>
            <a:pPr indent="0" lvl="0" marL="0" rtl="0" algn="l">
              <a:spcBef>
                <a:spcPts val="0"/>
              </a:spcBef>
              <a:spcAft>
                <a:spcPts val="0"/>
              </a:spcAft>
              <a:buNone/>
            </a:pPr>
            <a:r>
              <a:t/>
            </a:r>
            <a:endParaRPr sz="1300">
              <a:solidFill>
                <a:schemeClr val="dk1"/>
              </a:solidFill>
              <a:latin typeface="Lora"/>
              <a:ea typeface="Lora"/>
              <a:cs typeface="Lora"/>
              <a:sym typeface="Lora"/>
            </a:endParaRPr>
          </a:p>
          <a:p>
            <a:pPr indent="0" lvl="0" marL="0" rtl="0" algn="l">
              <a:spcBef>
                <a:spcPts val="0"/>
              </a:spcBef>
              <a:spcAft>
                <a:spcPts val="0"/>
              </a:spcAft>
              <a:buNone/>
            </a:pPr>
            <a:r>
              <a:rPr lang="fr" sz="1300">
                <a:solidFill>
                  <a:schemeClr val="dk1"/>
                </a:solidFill>
                <a:latin typeface="Lora"/>
                <a:ea typeface="Lora"/>
                <a:cs typeface="Lora"/>
                <a:sym typeface="Lora"/>
              </a:rPr>
              <a:t>Interestingly, the new UI seemed to have appealed to the youngest and oldest participants in both groups, which in turn account for the highest implied revenue. It is key to retain these younger clients since these cash-flows can be reinvested the longest.</a:t>
            </a:r>
            <a:endParaRPr sz="1300">
              <a:solidFill>
                <a:schemeClr val="dk1"/>
              </a:solidFill>
              <a:latin typeface="Lora"/>
              <a:ea typeface="Lora"/>
              <a:cs typeface="Lora"/>
              <a:sym typeface="Lora"/>
            </a:endParaRPr>
          </a:p>
        </p:txBody>
      </p:sp>
      <p:sp>
        <p:nvSpPr>
          <p:cNvPr id="697" name="Google Shape;697;p59"/>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1" name="Shape 701"/>
        <p:cNvGrpSpPr/>
        <p:nvPr/>
      </p:nvGrpSpPr>
      <p:grpSpPr>
        <a:xfrm>
          <a:off x="0" y="0"/>
          <a:ext cx="0" cy="0"/>
          <a:chOff x="0" y="0"/>
          <a:chExt cx="0" cy="0"/>
        </a:xfrm>
      </p:grpSpPr>
      <p:pic>
        <p:nvPicPr>
          <p:cNvPr id="702" name="Google Shape;702;p60"/>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703" name="Google Shape;703;p60"/>
          <p:cNvGrpSpPr/>
          <p:nvPr/>
        </p:nvGrpSpPr>
        <p:grpSpPr>
          <a:xfrm rot="5400000">
            <a:off x="632191" y="-607829"/>
            <a:ext cx="1180328" cy="1890289"/>
            <a:chOff x="0" y="-38100"/>
            <a:chExt cx="1033200" cy="836115"/>
          </a:xfrm>
        </p:grpSpPr>
        <p:sp>
          <p:nvSpPr>
            <p:cNvPr id="704" name="Google Shape;704;p60"/>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705" name="Google Shape;705;p60"/>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06" name="Google Shape;706;p60"/>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707" name="Google Shape;707;p60"/>
          <p:cNvSpPr txBox="1"/>
          <p:nvPr/>
        </p:nvSpPr>
        <p:spPr>
          <a:xfrm>
            <a:off x="514350" y="305675"/>
            <a:ext cx="48525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Challenges</a:t>
            </a:r>
            <a:endParaRPr sz="700">
              <a:solidFill>
                <a:srgbClr val="BB1808"/>
              </a:solidFill>
            </a:endParaRPr>
          </a:p>
        </p:txBody>
      </p:sp>
      <p:grpSp>
        <p:nvGrpSpPr>
          <p:cNvPr id="708" name="Google Shape;708;p60"/>
          <p:cNvGrpSpPr/>
          <p:nvPr/>
        </p:nvGrpSpPr>
        <p:grpSpPr>
          <a:xfrm rot="5400000">
            <a:off x="1062153" y="1569009"/>
            <a:ext cx="1633953" cy="2118709"/>
            <a:chOff x="0" y="-38100"/>
            <a:chExt cx="860700" cy="1116050"/>
          </a:xfrm>
        </p:grpSpPr>
        <p:sp>
          <p:nvSpPr>
            <p:cNvPr id="709" name="Google Shape;709;p60"/>
            <p:cNvSpPr/>
            <p:nvPr/>
          </p:nvSpPr>
          <p:spPr>
            <a:xfrm>
              <a:off x="0" y="0"/>
              <a:ext cx="860624" cy="1077950"/>
            </a:xfrm>
            <a:custGeom>
              <a:rect b="b" l="l" r="r" t="t"/>
              <a:pathLst>
                <a:path extrusionOk="0" h="1077950" w="860624">
                  <a:moveTo>
                    <a:pt x="0" y="0"/>
                  </a:moveTo>
                  <a:lnTo>
                    <a:pt x="860624" y="0"/>
                  </a:lnTo>
                  <a:lnTo>
                    <a:pt x="860624" y="1077950"/>
                  </a:lnTo>
                  <a:lnTo>
                    <a:pt x="0" y="1077950"/>
                  </a:lnTo>
                  <a:close/>
                </a:path>
              </a:pathLst>
            </a:custGeom>
            <a:solidFill>
              <a:srgbClr val="E6E6E6"/>
            </a:solidFill>
            <a:ln>
              <a:noFill/>
            </a:ln>
          </p:spPr>
        </p:sp>
        <p:sp>
          <p:nvSpPr>
            <p:cNvPr id="710" name="Google Shape;710;p60"/>
            <p:cNvSpPr txBox="1"/>
            <p:nvPr/>
          </p:nvSpPr>
          <p:spPr>
            <a:xfrm>
              <a:off x="0" y="-38100"/>
              <a:ext cx="860700" cy="11160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711" name="Google Shape;711;p60"/>
          <p:cNvGrpSpPr/>
          <p:nvPr/>
        </p:nvGrpSpPr>
        <p:grpSpPr>
          <a:xfrm rot="5400000">
            <a:off x="6520336" y="1570765"/>
            <a:ext cx="1633953" cy="2115197"/>
            <a:chOff x="0" y="-38100"/>
            <a:chExt cx="860700" cy="1114200"/>
          </a:xfrm>
        </p:grpSpPr>
        <p:sp>
          <p:nvSpPr>
            <p:cNvPr id="712" name="Google Shape;712;p60"/>
            <p:cNvSpPr/>
            <p:nvPr/>
          </p:nvSpPr>
          <p:spPr>
            <a:xfrm>
              <a:off x="0" y="0"/>
              <a:ext cx="860624" cy="1076027"/>
            </a:xfrm>
            <a:custGeom>
              <a:rect b="b" l="l" r="r" t="t"/>
              <a:pathLst>
                <a:path extrusionOk="0" h="1076027" w="860624">
                  <a:moveTo>
                    <a:pt x="0" y="0"/>
                  </a:moveTo>
                  <a:lnTo>
                    <a:pt x="860624" y="0"/>
                  </a:lnTo>
                  <a:lnTo>
                    <a:pt x="860624" y="1076027"/>
                  </a:lnTo>
                  <a:lnTo>
                    <a:pt x="0" y="1076027"/>
                  </a:lnTo>
                  <a:close/>
                </a:path>
              </a:pathLst>
            </a:custGeom>
            <a:solidFill>
              <a:srgbClr val="E6E6E6"/>
            </a:solidFill>
            <a:ln>
              <a:noFill/>
            </a:ln>
          </p:spPr>
        </p:sp>
        <p:sp>
          <p:nvSpPr>
            <p:cNvPr id="713" name="Google Shape;713;p60"/>
            <p:cNvSpPr txBox="1"/>
            <p:nvPr/>
          </p:nvSpPr>
          <p:spPr>
            <a:xfrm>
              <a:off x="0" y="-38100"/>
              <a:ext cx="860700" cy="11142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14" name="Google Shape;714;p60"/>
          <p:cNvSpPr txBox="1"/>
          <p:nvPr/>
        </p:nvSpPr>
        <p:spPr>
          <a:xfrm>
            <a:off x="1034629" y="3583339"/>
            <a:ext cx="1430700" cy="4431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fr" sz="1200">
                <a:latin typeface="Playfair Display"/>
                <a:ea typeface="Playfair Display"/>
                <a:cs typeface="Playfair Display"/>
                <a:sym typeface="Playfair Display"/>
              </a:rPr>
              <a:t>Data cleaning decision</a:t>
            </a:r>
            <a:endParaRPr sz="700"/>
          </a:p>
        </p:txBody>
      </p:sp>
      <p:grpSp>
        <p:nvGrpSpPr>
          <p:cNvPr id="715" name="Google Shape;715;p60"/>
          <p:cNvGrpSpPr/>
          <p:nvPr/>
        </p:nvGrpSpPr>
        <p:grpSpPr>
          <a:xfrm rot="5400000">
            <a:off x="3870271" y="1575036"/>
            <a:ext cx="1633953" cy="2106654"/>
            <a:chOff x="0" y="-38100"/>
            <a:chExt cx="860700" cy="1109700"/>
          </a:xfrm>
        </p:grpSpPr>
        <p:sp>
          <p:nvSpPr>
            <p:cNvPr id="716" name="Google Shape;716;p60"/>
            <p:cNvSpPr/>
            <p:nvPr/>
          </p:nvSpPr>
          <p:spPr>
            <a:xfrm>
              <a:off x="0" y="0"/>
              <a:ext cx="860624" cy="1071490"/>
            </a:xfrm>
            <a:custGeom>
              <a:rect b="b" l="l" r="r" t="t"/>
              <a:pathLst>
                <a:path extrusionOk="0" h="1071490" w="860624">
                  <a:moveTo>
                    <a:pt x="0" y="0"/>
                  </a:moveTo>
                  <a:lnTo>
                    <a:pt x="860624" y="0"/>
                  </a:lnTo>
                  <a:lnTo>
                    <a:pt x="860624" y="1071490"/>
                  </a:lnTo>
                  <a:lnTo>
                    <a:pt x="0" y="1071490"/>
                  </a:lnTo>
                  <a:close/>
                </a:path>
              </a:pathLst>
            </a:custGeom>
            <a:solidFill>
              <a:srgbClr val="E6E6E6"/>
            </a:solidFill>
            <a:ln>
              <a:noFill/>
            </a:ln>
          </p:spPr>
        </p:sp>
        <p:sp>
          <p:nvSpPr>
            <p:cNvPr id="717" name="Google Shape;717;p60"/>
            <p:cNvSpPr txBox="1"/>
            <p:nvPr/>
          </p:nvSpPr>
          <p:spPr>
            <a:xfrm>
              <a:off x="0" y="-38100"/>
              <a:ext cx="860700" cy="11097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18" name="Google Shape;718;p60"/>
          <p:cNvSpPr txBox="1"/>
          <p:nvPr/>
        </p:nvSpPr>
        <p:spPr>
          <a:xfrm>
            <a:off x="3776929" y="3659539"/>
            <a:ext cx="1430700" cy="1848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fr" sz="1200">
                <a:latin typeface="Playfair Display"/>
                <a:ea typeface="Playfair Display"/>
                <a:cs typeface="Playfair Display"/>
                <a:sym typeface="Playfair Display"/>
              </a:rPr>
              <a:t>Data Rabbit Hole</a:t>
            </a:r>
            <a:endParaRPr sz="700"/>
          </a:p>
        </p:txBody>
      </p:sp>
      <p:sp>
        <p:nvSpPr>
          <p:cNvPr id="719" name="Google Shape;719;p60"/>
          <p:cNvSpPr txBox="1"/>
          <p:nvPr/>
        </p:nvSpPr>
        <p:spPr>
          <a:xfrm>
            <a:off x="6509350" y="3659539"/>
            <a:ext cx="1430700" cy="4431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fr" sz="1200">
                <a:latin typeface="Playfair Display"/>
                <a:ea typeface="Playfair Display"/>
                <a:cs typeface="Playfair Display"/>
                <a:sym typeface="Playfair Display"/>
              </a:rPr>
              <a:t>Python vs Tableau</a:t>
            </a:r>
            <a:endParaRPr b="1" sz="1200">
              <a:latin typeface="Playfair Display"/>
              <a:ea typeface="Playfair Display"/>
              <a:cs typeface="Playfair Display"/>
              <a:sym typeface="Playfair Display"/>
            </a:endParaRPr>
          </a:p>
          <a:p>
            <a:pPr indent="0" lvl="0" marL="0" marR="0" rtl="0" algn="ctr">
              <a:lnSpc>
                <a:spcPct val="139958"/>
              </a:lnSpc>
              <a:spcBef>
                <a:spcPts val="0"/>
              </a:spcBef>
              <a:spcAft>
                <a:spcPts val="0"/>
              </a:spcAft>
              <a:buNone/>
            </a:pPr>
            <a:r>
              <a:rPr b="1" lang="fr" sz="1200">
                <a:latin typeface="Playfair Display"/>
                <a:ea typeface="Playfair Display"/>
                <a:cs typeface="Playfair Display"/>
                <a:sym typeface="Playfair Display"/>
              </a:rPr>
              <a:t>compatibility</a:t>
            </a:r>
            <a:endParaRPr b="1" sz="1200">
              <a:latin typeface="Playfair Display"/>
              <a:ea typeface="Playfair Display"/>
              <a:cs typeface="Playfair Display"/>
              <a:sym typeface="Playfair Display"/>
            </a:endParaRPr>
          </a:p>
        </p:txBody>
      </p:sp>
      <p:pic>
        <p:nvPicPr>
          <p:cNvPr id="720" name="Google Shape;720;p60"/>
          <p:cNvPicPr preferRelativeResize="0"/>
          <p:nvPr/>
        </p:nvPicPr>
        <p:blipFill>
          <a:blip r:embed="rId4">
            <a:alphaModFix/>
          </a:blip>
          <a:stretch>
            <a:fillRect/>
          </a:stretch>
        </p:blipFill>
        <p:spPr>
          <a:xfrm>
            <a:off x="696775" y="1944700"/>
            <a:ext cx="1953650" cy="1367350"/>
          </a:xfrm>
          <a:prstGeom prst="rect">
            <a:avLst/>
          </a:prstGeom>
          <a:noFill/>
          <a:ln>
            <a:noFill/>
          </a:ln>
        </p:spPr>
      </p:pic>
      <p:pic>
        <p:nvPicPr>
          <p:cNvPr id="721" name="Google Shape;721;p60"/>
          <p:cNvPicPr preferRelativeResize="0"/>
          <p:nvPr/>
        </p:nvPicPr>
        <p:blipFill>
          <a:blip r:embed="rId5">
            <a:alphaModFix/>
          </a:blip>
          <a:stretch>
            <a:fillRect/>
          </a:stretch>
        </p:blipFill>
        <p:spPr>
          <a:xfrm>
            <a:off x="3424535" y="1944688"/>
            <a:ext cx="2081088" cy="1367357"/>
          </a:xfrm>
          <a:prstGeom prst="rect">
            <a:avLst/>
          </a:prstGeom>
          <a:noFill/>
          <a:ln>
            <a:noFill/>
          </a:ln>
        </p:spPr>
      </p:pic>
      <p:pic>
        <p:nvPicPr>
          <p:cNvPr id="722" name="Google Shape;722;p60"/>
          <p:cNvPicPr preferRelativeResize="0"/>
          <p:nvPr/>
        </p:nvPicPr>
        <p:blipFill rotWithShape="1">
          <a:blip r:embed="rId6">
            <a:alphaModFix/>
          </a:blip>
          <a:srcRect b="6636" l="6014" r="4219" t="14919"/>
          <a:stretch/>
        </p:blipFill>
        <p:spPr>
          <a:xfrm>
            <a:off x="6079425" y="2020900"/>
            <a:ext cx="2011325" cy="1302475"/>
          </a:xfrm>
          <a:prstGeom prst="rect">
            <a:avLst/>
          </a:prstGeom>
          <a:noFill/>
          <a:ln>
            <a:noFill/>
          </a:ln>
        </p:spPr>
      </p:pic>
      <p:sp>
        <p:nvSpPr>
          <p:cNvPr id="723" name="Google Shape;723;p60"/>
          <p:cNvSpPr txBox="1"/>
          <p:nvPr/>
        </p:nvSpPr>
        <p:spPr>
          <a:xfrm>
            <a:off x="3702050" y="4222750"/>
            <a:ext cx="1746300" cy="44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724" name="Google Shape;724;p60"/>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p61"/>
          <p:cNvGrpSpPr/>
          <p:nvPr/>
        </p:nvGrpSpPr>
        <p:grpSpPr>
          <a:xfrm rot="5400000">
            <a:off x="632191" y="-607829"/>
            <a:ext cx="1180328" cy="1890289"/>
            <a:chOff x="0" y="-38100"/>
            <a:chExt cx="1033200" cy="836115"/>
          </a:xfrm>
        </p:grpSpPr>
        <p:sp>
          <p:nvSpPr>
            <p:cNvPr id="730" name="Google Shape;730;p61"/>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731" name="Google Shape;731;p61"/>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32" name="Google Shape;732;p61"/>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733" name="Google Shape;733;p61"/>
          <p:cNvSpPr txBox="1"/>
          <p:nvPr/>
        </p:nvSpPr>
        <p:spPr>
          <a:xfrm>
            <a:off x="514350" y="305675"/>
            <a:ext cx="48525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Recommendations</a:t>
            </a:r>
            <a:endParaRPr sz="700">
              <a:solidFill>
                <a:srgbClr val="BB1808"/>
              </a:solidFill>
            </a:endParaRPr>
          </a:p>
        </p:txBody>
      </p:sp>
      <p:pic>
        <p:nvPicPr>
          <p:cNvPr id="734" name="Google Shape;734;p61"/>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735" name="Google Shape;735;p61"/>
          <p:cNvGrpSpPr/>
          <p:nvPr/>
        </p:nvGrpSpPr>
        <p:grpSpPr>
          <a:xfrm>
            <a:off x="989961" y="1353698"/>
            <a:ext cx="2325532" cy="1878811"/>
            <a:chOff x="1660800" y="1171213"/>
            <a:chExt cx="1942800" cy="1569600"/>
          </a:xfrm>
        </p:grpSpPr>
        <p:sp>
          <p:nvSpPr>
            <p:cNvPr id="736" name="Google Shape;736;p61"/>
            <p:cNvSpPr/>
            <p:nvPr/>
          </p:nvSpPr>
          <p:spPr>
            <a:xfrm>
              <a:off x="1660800" y="1171213"/>
              <a:ext cx="1942800" cy="1569600"/>
            </a:xfrm>
            <a:prstGeom prst="round1Rect">
              <a:avLst>
                <a:gd fmla="val 17446" name="adj"/>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1"/>
            <p:cNvSpPr txBox="1"/>
            <p:nvPr/>
          </p:nvSpPr>
          <p:spPr>
            <a:xfrm>
              <a:off x="1879865"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rgbClr val="FFFFFF"/>
                  </a:solidFill>
                  <a:latin typeface="Roboto"/>
                  <a:ea typeface="Roboto"/>
                  <a:cs typeface="Roboto"/>
                  <a:sym typeface="Roboto"/>
                </a:rPr>
                <a:t>Onboarding Process needs to be faster </a:t>
              </a:r>
              <a:endParaRPr sz="1100">
                <a:solidFill>
                  <a:srgbClr val="FFFFFF"/>
                </a:solidFill>
                <a:latin typeface="Roboto"/>
                <a:ea typeface="Roboto"/>
                <a:cs typeface="Roboto"/>
                <a:sym typeface="Roboto"/>
              </a:endParaRPr>
            </a:p>
          </p:txBody>
        </p:sp>
        <p:sp>
          <p:nvSpPr>
            <p:cNvPr id="738" name="Google Shape;738;p61"/>
            <p:cNvSpPr txBox="1"/>
            <p:nvPr/>
          </p:nvSpPr>
          <p:spPr>
            <a:xfrm>
              <a:off x="1879869" y="1873467"/>
              <a:ext cx="1451700" cy="7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000">
                  <a:solidFill>
                    <a:srgbClr val="FFFFFF"/>
                  </a:solidFill>
                  <a:latin typeface="Roboto"/>
                  <a:ea typeface="Roboto"/>
                  <a:cs typeface="Roboto"/>
                  <a:sym typeface="Roboto"/>
                </a:rPr>
                <a:t>UI developer is recommended to still look into how to improve UI since target of -5% is missed by 1.4%</a:t>
              </a:r>
              <a:endParaRPr sz="1000">
                <a:solidFill>
                  <a:srgbClr val="FFFFFF"/>
                </a:solidFill>
                <a:latin typeface="Roboto"/>
                <a:ea typeface="Roboto"/>
                <a:cs typeface="Roboto"/>
                <a:sym typeface="Roboto"/>
              </a:endParaRPr>
            </a:p>
          </p:txBody>
        </p:sp>
      </p:grpSp>
      <p:grpSp>
        <p:nvGrpSpPr>
          <p:cNvPr id="739" name="Google Shape;739;p61"/>
          <p:cNvGrpSpPr/>
          <p:nvPr/>
        </p:nvGrpSpPr>
        <p:grpSpPr>
          <a:xfrm>
            <a:off x="3160465" y="2259147"/>
            <a:ext cx="311687" cy="311687"/>
            <a:chOff x="3157188" y="909150"/>
            <a:chExt cx="470400" cy="470400"/>
          </a:xfrm>
        </p:grpSpPr>
        <p:sp>
          <p:nvSpPr>
            <p:cNvPr id="740" name="Google Shape;740;p61"/>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1"/>
            <p:cNvSpPr/>
            <p:nvPr/>
          </p:nvSpPr>
          <p:spPr>
            <a:xfrm>
              <a:off x="3243138" y="995100"/>
              <a:ext cx="298500" cy="298500"/>
            </a:xfrm>
            <a:prstGeom prst="mathPlus">
              <a:avLst>
                <a:gd fmla="val 9900" name="adj1"/>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61"/>
          <p:cNvGrpSpPr/>
          <p:nvPr/>
        </p:nvGrpSpPr>
        <p:grpSpPr>
          <a:xfrm>
            <a:off x="989284" y="3212310"/>
            <a:ext cx="6969413" cy="1494574"/>
            <a:chOff x="1660800" y="2723938"/>
            <a:chExt cx="5822400" cy="1248600"/>
          </a:xfrm>
        </p:grpSpPr>
        <p:sp>
          <p:nvSpPr>
            <p:cNvPr id="743" name="Google Shape;743;p61"/>
            <p:cNvSpPr/>
            <p:nvPr/>
          </p:nvSpPr>
          <p:spPr>
            <a:xfrm rot="10800000">
              <a:off x="1660800" y="2723938"/>
              <a:ext cx="5822400" cy="1248600"/>
            </a:xfrm>
            <a:prstGeom prst="round2SameRect">
              <a:avLst>
                <a:gd fmla="val 18098" name="adj1"/>
                <a:gd fmla="val 0" name="adj2"/>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1"/>
            <p:cNvSpPr txBox="1"/>
            <p:nvPr/>
          </p:nvSpPr>
          <p:spPr>
            <a:xfrm>
              <a:off x="2583300" y="2978750"/>
              <a:ext cx="3977400" cy="349500"/>
            </a:xfrm>
            <a:prstGeom prst="rect">
              <a:avLst/>
            </a:prstGeom>
            <a:solidFill>
              <a:srgbClr val="DDDDD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Roboto"/>
                <a:ea typeface="Roboto"/>
                <a:cs typeface="Roboto"/>
                <a:sym typeface="Roboto"/>
              </a:endParaRPr>
            </a:p>
          </p:txBody>
        </p:sp>
      </p:grpSp>
      <p:sp>
        <p:nvSpPr>
          <p:cNvPr id="745" name="Google Shape;745;p61"/>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pSp>
        <p:nvGrpSpPr>
          <p:cNvPr id="750" name="Google Shape;750;p62"/>
          <p:cNvGrpSpPr/>
          <p:nvPr/>
        </p:nvGrpSpPr>
        <p:grpSpPr>
          <a:xfrm rot="5400000">
            <a:off x="632191" y="-607829"/>
            <a:ext cx="1180328" cy="1890289"/>
            <a:chOff x="0" y="-38100"/>
            <a:chExt cx="1033200" cy="836115"/>
          </a:xfrm>
        </p:grpSpPr>
        <p:sp>
          <p:nvSpPr>
            <p:cNvPr id="751" name="Google Shape;751;p62"/>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752" name="Google Shape;752;p62"/>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53" name="Google Shape;753;p62"/>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754" name="Google Shape;754;p62"/>
          <p:cNvSpPr txBox="1"/>
          <p:nvPr/>
        </p:nvSpPr>
        <p:spPr>
          <a:xfrm>
            <a:off x="514350" y="305675"/>
            <a:ext cx="48525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Recommendations</a:t>
            </a:r>
            <a:endParaRPr sz="700">
              <a:solidFill>
                <a:srgbClr val="BB1808"/>
              </a:solidFill>
            </a:endParaRPr>
          </a:p>
        </p:txBody>
      </p:sp>
      <p:pic>
        <p:nvPicPr>
          <p:cNvPr id="755" name="Google Shape;755;p62"/>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756" name="Google Shape;756;p62"/>
          <p:cNvGrpSpPr/>
          <p:nvPr/>
        </p:nvGrpSpPr>
        <p:grpSpPr>
          <a:xfrm>
            <a:off x="989961" y="1353698"/>
            <a:ext cx="2325532" cy="1878811"/>
            <a:chOff x="1660800" y="1171213"/>
            <a:chExt cx="1942800" cy="1569600"/>
          </a:xfrm>
        </p:grpSpPr>
        <p:sp>
          <p:nvSpPr>
            <p:cNvPr id="757" name="Google Shape;757;p62"/>
            <p:cNvSpPr/>
            <p:nvPr/>
          </p:nvSpPr>
          <p:spPr>
            <a:xfrm>
              <a:off x="1660800" y="1171213"/>
              <a:ext cx="1942800" cy="1569600"/>
            </a:xfrm>
            <a:prstGeom prst="round1Rect">
              <a:avLst>
                <a:gd fmla="val 17446" name="adj"/>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2"/>
            <p:cNvSpPr txBox="1"/>
            <p:nvPr/>
          </p:nvSpPr>
          <p:spPr>
            <a:xfrm>
              <a:off x="1879865"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rgbClr val="FFFFFF"/>
                  </a:solidFill>
                  <a:latin typeface="Roboto"/>
                  <a:ea typeface="Roboto"/>
                  <a:cs typeface="Roboto"/>
                  <a:sym typeface="Roboto"/>
                </a:rPr>
                <a:t>Onboarding Process needs to be faster </a:t>
              </a:r>
              <a:endParaRPr sz="1100">
                <a:solidFill>
                  <a:srgbClr val="FFFFFF"/>
                </a:solidFill>
                <a:latin typeface="Roboto"/>
                <a:ea typeface="Roboto"/>
                <a:cs typeface="Roboto"/>
                <a:sym typeface="Roboto"/>
              </a:endParaRPr>
            </a:p>
          </p:txBody>
        </p:sp>
        <p:sp>
          <p:nvSpPr>
            <p:cNvPr id="759" name="Google Shape;759;p62"/>
            <p:cNvSpPr txBox="1"/>
            <p:nvPr/>
          </p:nvSpPr>
          <p:spPr>
            <a:xfrm>
              <a:off x="1879869" y="1873467"/>
              <a:ext cx="1451700" cy="7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000">
                  <a:solidFill>
                    <a:srgbClr val="FFFFFF"/>
                  </a:solidFill>
                  <a:latin typeface="Roboto"/>
                  <a:ea typeface="Roboto"/>
                  <a:cs typeface="Roboto"/>
                  <a:sym typeface="Roboto"/>
                </a:rPr>
                <a:t>UI developer is recommended to still look into how to improve UI since target of -5% is missed by 1.4%</a:t>
              </a:r>
              <a:endParaRPr sz="1000">
                <a:solidFill>
                  <a:srgbClr val="FFFFFF"/>
                </a:solidFill>
                <a:latin typeface="Roboto"/>
                <a:ea typeface="Roboto"/>
                <a:cs typeface="Roboto"/>
                <a:sym typeface="Roboto"/>
              </a:endParaRPr>
            </a:p>
          </p:txBody>
        </p:sp>
      </p:grpSp>
      <p:grpSp>
        <p:nvGrpSpPr>
          <p:cNvPr id="760" name="Google Shape;760;p62"/>
          <p:cNvGrpSpPr/>
          <p:nvPr/>
        </p:nvGrpSpPr>
        <p:grpSpPr>
          <a:xfrm>
            <a:off x="3311902" y="1353698"/>
            <a:ext cx="2325532" cy="1878811"/>
            <a:chOff x="3600600" y="1170963"/>
            <a:chExt cx="1942800" cy="1569600"/>
          </a:xfrm>
        </p:grpSpPr>
        <p:sp>
          <p:nvSpPr>
            <p:cNvPr id="761" name="Google Shape;761;p62"/>
            <p:cNvSpPr/>
            <p:nvPr/>
          </p:nvSpPr>
          <p:spPr>
            <a:xfrm>
              <a:off x="3600600" y="1170963"/>
              <a:ext cx="1942800" cy="1569600"/>
            </a:xfrm>
            <a:prstGeom prst="round2SameRect">
              <a:avLst>
                <a:gd fmla="val 18098" name="adj1"/>
                <a:gd fmla="val 0"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2"/>
            <p:cNvSpPr txBox="1"/>
            <p:nvPr/>
          </p:nvSpPr>
          <p:spPr>
            <a:xfrm>
              <a:off x="3819008"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rgbClr val="FFFFFF"/>
                  </a:solidFill>
                  <a:latin typeface="Roboto"/>
                  <a:ea typeface="Roboto"/>
                  <a:cs typeface="Roboto"/>
                  <a:sym typeface="Roboto"/>
                </a:rPr>
                <a:t>Step 2 needs to be improved in priority</a:t>
              </a:r>
              <a:endParaRPr sz="1100">
                <a:solidFill>
                  <a:srgbClr val="FFFFFF"/>
                </a:solidFill>
                <a:latin typeface="Roboto"/>
                <a:ea typeface="Roboto"/>
                <a:cs typeface="Roboto"/>
                <a:sym typeface="Roboto"/>
              </a:endParaRPr>
            </a:p>
          </p:txBody>
        </p:sp>
        <p:sp>
          <p:nvSpPr>
            <p:cNvPr id="763" name="Google Shape;763;p62"/>
            <p:cNvSpPr txBox="1"/>
            <p:nvPr/>
          </p:nvSpPr>
          <p:spPr>
            <a:xfrm>
              <a:off x="3819008" y="2064517"/>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000">
                  <a:solidFill>
                    <a:srgbClr val="FFFFFF"/>
                  </a:solidFill>
                  <a:latin typeface="Roboto"/>
                  <a:ea typeface="Roboto"/>
                  <a:cs typeface="Roboto"/>
                  <a:sym typeface="Roboto"/>
                </a:rPr>
                <a:t>Step 2 causes more errors in the new UI than the old one </a:t>
              </a:r>
              <a:endParaRPr sz="1000">
                <a:solidFill>
                  <a:srgbClr val="FFFFFF"/>
                </a:solidFill>
                <a:latin typeface="Roboto"/>
                <a:ea typeface="Roboto"/>
                <a:cs typeface="Roboto"/>
                <a:sym typeface="Roboto"/>
              </a:endParaRPr>
            </a:p>
          </p:txBody>
        </p:sp>
      </p:grpSp>
      <p:grpSp>
        <p:nvGrpSpPr>
          <p:cNvPr id="764" name="Google Shape;764;p62"/>
          <p:cNvGrpSpPr/>
          <p:nvPr/>
        </p:nvGrpSpPr>
        <p:grpSpPr>
          <a:xfrm>
            <a:off x="3160465" y="2259147"/>
            <a:ext cx="311687" cy="311687"/>
            <a:chOff x="3157188" y="909150"/>
            <a:chExt cx="470400" cy="470400"/>
          </a:xfrm>
        </p:grpSpPr>
        <p:sp>
          <p:nvSpPr>
            <p:cNvPr id="765" name="Google Shape;765;p62"/>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2"/>
            <p:cNvSpPr/>
            <p:nvPr/>
          </p:nvSpPr>
          <p:spPr>
            <a:xfrm>
              <a:off x="3243138" y="995100"/>
              <a:ext cx="298500" cy="298500"/>
            </a:xfrm>
            <a:prstGeom prst="mathPlus">
              <a:avLst>
                <a:gd fmla="val 9900" name="adj1"/>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62"/>
          <p:cNvGrpSpPr/>
          <p:nvPr/>
        </p:nvGrpSpPr>
        <p:grpSpPr>
          <a:xfrm>
            <a:off x="5481685" y="2259147"/>
            <a:ext cx="311687" cy="311687"/>
            <a:chOff x="3157188" y="909150"/>
            <a:chExt cx="470400" cy="470400"/>
          </a:xfrm>
        </p:grpSpPr>
        <p:sp>
          <p:nvSpPr>
            <p:cNvPr id="768" name="Google Shape;768;p62"/>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2"/>
            <p:cNvSpPr/>
            <p:nvPr/>
          </p:nvSpPr>
          <p:spPr>
            <a:xfrm>
              <a:off x="3243138" y="995100"/>
              <a:ext cx="298500" cy="298500"/>
            </a:xfrm>
            <a:prstGeom prst="mathPlus">
              <a:avLst>
                <a:gd fmla="val 9900" name="adj1"/>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62"/>
          <p:cNvGrpSpPr/>
          <p:nvPr/>
        </p:nvGrpSpPr>
        <p:grpSpPr>
          <a:xfrm>
            <a:off x="989284" y="3212310"/>
            <a:ext cx="6969413" cy="1494574"/>
            <a:chOff x="1660800" y="2723938"/>
            <a:chExt cx="5822400" cy="1248600"/>
          </a:xfrm>
        </p:grpSpPr>
        <p:sp>
          <p:nvSpPr>
            <p:cNvPr id="771" name="Google Shape;771;p62"/>
            <p:cNvSpPr/>
            <p:nvPr/>
          </p:nvSpPr>
          <p:spPr>
            <a:xfrm rot="10800000">
              <a:off x="1660800" y="2723938"/>
              <a:ext cx="5822400" cy="1248600"/>
            </a:xfrm>
            <a:prstGeom prst="round2SameRect">
              <a:avLst>
                <a:gd fmla="val 18098" name="adj1"/>
                <a:gd fmla="val 0" name="adj2"/>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2"/>
            <p:cNvSpPr txBox="1"/>
            <p:nvPr/>
          </p:nvSpPr>
          <p:spPr>
            <a:xfrm>
              <a:off x="2583300" y="2978750"/>
              <a:ext cx="3977400" cy="349500"/>
            </a:xfrm>
            <a:prstGeom prst="rect">
              <a:avLst/>
            </a:prstGeom>
            <a:solidFill>
              <a:srgbClr val="DDDDD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Roboto"/>
                <a:ea typeface="Roboto"/>
                <a:cs typeface="Roboto"/>
                <a:sym typeface="Roboto"/>
              </a:endParaRPr>
            </a:p>
          </p:txBody>
        </p:sp>
      </p:grpSp>
      <p:sp>
        <p:nvSpPr>
          <p:cNvPr id="773" name="Google Shape;773;p62"/>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grpSp>
        <p:nvGrpSpPr>
          <p:cNvPr id="778" name="Google Shape;778;p63"/>
          <p:cNvGrpSpPr/>
          <p:nvPr/>
        </p:nvGrpSpPr>
        <p:grpSpPr>
          <a:xfrm rot="5400000">
            <a:off x="632191" y="-607829"/>
            <a:ext cx="1180328" cy="1890289"/>
            <a:chOff x="0" y="-38100"/>
            <a:chExt cx="1033200" cy="836115"/>
          </a:xfrm>
        </p:grpSpPr>
        <p:sp>
          <p:nvSpPr>
            <p:cNvPr id="779" name="Google Shape;779;p63"/>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780" name="Google Shape;780;p63"/>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81" name="Google Shape;781;p63"/>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782" name="Google Shape;782;p63"/>
          <p:cNvSpPr txBox="1"/>
          <p:nvPr/>
        </p:nvSpPr>
        <p:spPr>
          <a:xfrm>
            <a:off x="514350" y="305675"/>
            <a:ext cx="48525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Recommendations</a:t>
            </a:r>
            <a:endParaRPr sz="700">
              <a:solidFill>
                <a:srgbClr val="BB1808"/>
              </a:solidFill>
            </a:endParaRPr>
          </a:p>
        </p:txBody>
      </p:sp>
      <p:pic>
        <p:nvPicPr>
          <p:cNvPr id="783" name="Google Shape;783;p63"/>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784" name="Google Shape;784;p63"/>
          <p:cNvGrpSpPr/>
          <p:nvPr/>
        </p:nvGrpSpPr>
        <p:grpSpPr>
          <a:xfrm>
            <a:off x="989961" y="1353698"/>
            <a:ext cx="2325532" cy="1878811"/>
            <a:chOff x="1660800" y="1171213"/>
            <a:chExt cx="1942800" cy="1569600"/>
          </a:xfrm>
        </p:grpSpPr>
        <p:sp>
          <p:nvSpPr>
            <p:cNvPr id="785" name="Google Shape;785;p63"/>
            <p:cNvSpPr/>
            <p:nvPr/>
          </p:nvSpPr>
          <p:spPr>
            <a:xfrm>
              <a:off x="1660800" y="1171213"/>
              <a:ext cx="1942800" cy="1569600"/>
            </a:xfrm>
            <a:prstGeom prst="round1Rect">
              <a:avLst>
                <a:gd fmla="val 17446" name="adj"/>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3"/>
            <p:cNvSpPr txBox="1"/>
            <p:nvPr/>
          </p:nvSpPr>
          <p:spPr>
            <a:xfrm>
              <a:off x="1879865"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rgbClr val="FFFFFF"/>
                  </a:solidFill>
                  <a:latin typeface="Roboto"/>
                  <a:ea typeface="Roboto"/>
                  <a:cs typeface="Roboto"/>
                  <a:sym typeface="Roboto"/>
                </a:rPr>
                <a:t>Onboarding Process needs to be faster </a:t>
              </a:r>
              <a:endParaRPr sz="1100">
                <a:solidFill>
                  <a:srgbClr val="FFFFFF"/>
                </a:solidFill>
                <a:latin typeface="Roboto"/>
                <a:ea typeface="Roboto"/>
                <a:cs typeface="Roboto"/>
                <a:sym typeface="Roboto"/>
              </a:endParaRPr>
            </a:p>
          </p:txBody>
        </p:sp>
        <p:sp>
          <p:nvSpPr>
            <p:cNvPr id="787" name="Google Shape;787;p63"/>
            <p:cNvSpPr txBox="1"/>
            <p:nvPr/>
          </p:nvSpPr>
          <p:spPr>
            <a:xfrm>
              <a:off x="1879869" y="1873467"/>
              <a:ext cx="1451700" cy="7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000">
                  <a:solidFill>
                    <a:srgbClr val="FFFFFF"/>
                  </a:solidFill>
                  <a:latin typeface="Roboto"/>
                  <a:ea typeface="Roboto"/>
                  <a:cs typeface="Roboto"/>
                  <a:sym typeface="Roboto"/>
                </a:rPr>
                <a:t>UI developer is recommended to still look into how to improve UI since target of -5% is missed by 1.4%</a:t>
              </a:r>
              <a:endParaRPr sz="1000">
                <a:solidFill>
                  <a:srgbClr val="FFFFFF"/>
                </a:solidFill>
                <a:latin typeface="Roboto"/>
                <a:ea typeface="Roboto"/>
                <a:cs typeface="Roboto"/>
                <a:sym typeface="Roboto"/>
              </a:endParaRPr>
            </a:p>
          </p:txBody>
        </p:sp>
      </p:grpSp>
      <p:grpSp>
        <p:nvGrpSpPr>
          <p:cNvPr id="788" name="Google Shape;788;p63"/>
          <p:cNvGrpSpPr/>
          <p:nvPr/>
        </p:nvGrpSpPr>
        <p:grpSpPr>
          <a:xfrm>
            <a:off x="3311902" y="1353698"/>
            <a:ext cx="2325532" cy="1878811"/>
            <a:chOff x="3600600" y="1170963"/>
            <a:chExt cx="1942800" cy="1569600"/>
          </a:xfrm>
        </p:grpSpPr>
        <p:sp>
          <p:nvSpPr>
            <p:cNvPr id="789" name="Google Shape;789;p63"/>
            <p:cNvSpPr/>
            <p:nvPr/>
          </p:nvSpPr>
          <p:spPr>
            <a:xfrm>
              <a:off x="3600600" y="1170963"/>
              <a:ext cx="1942800" cy="1569600"/>
            </a:xfrm>
            <a:prstGeom prst="round2SameRect">
              <a:avLst>
                <a:gd fmla="val 18098" name="adj1"/>
                <a:gd fmla="val 0"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3"/>
            <p:cNvSpPr txBox="1"/>
            <p:nvPr/>
          </p:nvSpPr>
          <p:spPr>
            <a:xfrm>
              <a:off x="3819008"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rgbClr val="FFFFFF"/>
                  </a:solidFill>
                  <a:latin typeface="Roboto"/>
                  <a:ea typeface="Roboto"/>
                  <a:cs typeface="Roboto"/>
                  <a:sym typeface="Roboto"/>
                </a:rPr>
                <a:t>Step 2 needs to be improved in priority</a:t>
              </a:r>
              <a:endParaRPr sz="1100">
                <a:solidFill>
                  <a:srgbClr val="FFFFFF"/>
                </a:solidFill>
                <a:latin typeface="Roboto"/>
                <a:ea typeface="Roboto"/>
                <a:cs typeface="Roboto"/>
                <a:sym typeface="Roboto"/>
              </a:endParaRPr>
            </a:p>
          </p:txBody>
        </p:sp>
        <p:sp>
          <p:nvSpPr>
            <p:cNvPr id="791" name="Google Shape;791;p63"/>
            <p:cNvSpPr txBox="1"/>
            <p:nvPr/>
          </p:nvSpPr>
          <p:spPr>
            <a:xfrm>
              <a:off x="3819008" y="2064517"/>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000">
                  <a:solidFill>
                    <a:srgbClr val="FFFFFF"/>
                  </a:solidFill>
                  <a:latin typeface="Roboto"/>
                  <a:ea typeface="Roboto"/>
                  <a:cs typeface="Roboto"/>
                  <a:sym typeface="Roboto"/>
                </a:rPr>
                <a:t>Step 2 causes more errors in the new UI than the old one </a:t>
              </a:r>
              <a:endParaRPr sz="1000">
                <a:solidFill>
                  <a:srgbClr val="FFFFFF"/>
                </a:solidFill>
                <a:latin typeface="Roboto"/>
                <a:ea typeface="Roboto"/>
                <a:cs typeface="Roboto"/>
                <a:sym typeface="Roboto"/>
              </a:endParaRPr>
            </a:p>
          </p:txBody>
        </p:sp>
      </p:grpSp>
      <p:grpSp>
        <p:nvGrpSpPr>
          <p:cNvPr id="792" name="Google Shape;792;p63"/>
          <p:cNvGrpSpPr/>
          <p:nvPr/>
        </p:nvGrpSpPr>
        <p:grpSpPr>
          <a:xfrm>
            <a:off x="5633165" y="1374022"/>
            <a:ext cx="2325532" cy="1858563"/>
            <a:chOff x="5539816" y="1171213"/>
            <a:chExt cx="1942800" cy="1569600"/>
          </a:xfrm>
        </p:grpSpPr>
        <p:sp>
          <p:nvSpPr>
            <p:cNvPr id="793" name="Google Shape;793;p63"/>
            <p:cNvSpPr/>
            <p:nvPr/>
          </p:nvSpPr>
          <p:spPr>
            <a:xfrm flipH="1">
              <a:off x="5539816" y="1171213"/>
              <a:ext cx="1942800" cy="1569600"/>
            </a:xfrm>
            <a:prstGeom prst="round1Rect">
              <a:avLst>
                <a:gd fmla="val 17446" name="adj"/>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3"/>
            <p:cNvSpPr txBox="1"/>
            <p:nvPr/>
          </p:nvSpPr>
          <p:spPr>
            <a:xfrm>
              <a:off x="5762399"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rgbClr val="FFFFFF"/>
                  </a:solidFill>
                  <a:latin typeface="Roboto"/>
                  <a:ea typeface="Roboto"/>
                  <a:cs typeface="Roboto"/>
                  <a:sym typeface="Roboto"/>
                </a:rPr>
                <a:t>Client retention</a:t>
              </a:r>
              <a:endParaRPr sz="1100">
                <a:solidFill>
                  <a:srgbClr val="FFFFFF"/>
                </a:solidFill>
                <a:latin typeface="Roboto"/>
                <a:ea typeface="Roboto"/>
                <a:cs typeface="Roboto"/>
                <a:sym typeface="Roboto"/>
              </a:endParaRPr>
            </a:p>
          </p:txBody>
        </p:sp>
        <p:sp>
          <p:nvSpPr>
            <p:cNvPr id="795" name="Google Shape;795;p63"/>
            <p:cNvSpPr txBox="1"/>
            <p:nvPr/>
          </p:nvSpPr>
          <p:spPr>
            <a:xfrm>
              <a:off x="5762397" y="2002245"/>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000">
                  <a:solidFill>
                    <a:srgbClr val="FFFFFF"/>
                  </a:solidFill>
                  <a:latin typeface="Roboto"/>
                  <a:ea typeface="Roboto"/>
                  <a:cs typeface="Roboto"/>
                  <a:sym typeface="Roboto"/>
                </a:rPr>
                <a:t>Challenge to retain younger clients even if older clients accounts for most value now</a:t>
              </a:r>
              <a:endParaRPr sz="1000">
                <a:solidFill>
                  <a:srgbClr val="FFFFFF"/>
                </a:solidFill>
                <a:latin typeface="Roboto"/>
                <a:ea typeface="Roboto"/>
                <a:cs typeface="Roboto"/>
                <a:sym typeface="Roboto"/>
              </a:endParaRPr>
            </a:p>
          </p:txBody>
        </p:sp>
      </p:grpSp>
      <p:grpSp>
        <p:nvGrpSpPr>
          <p:cNvPr id="796" name="Google Shape;796;p63"/>
          <p:cNvGrpSpPr/>
          <p:nvPr/>
        </p:nvGrpSpPr>
        <p:grpSpPr>
          <a:xfrm>
            <a:off x="3160465" y="2259147"/>
            <a:ext cx="311687" cy="311687"/>
            <a:chOff x="3157188" y="909150"/>
            <a:chExt cx="470400" cy="470400"/>
          </a:xfrm>
        </p:grpSpPr>
        <p:sp>
          <p:nvSpPr>
            <p:cNvPr id="797" name="Google Shape;797;p6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3"/>
            <p:cNvSpPr/>
            <p:nvPr/>
          </p:nvSpPr>
          <p:spPr>
            <a:xfrm>
              <a:off x="3243138" y="995100"/>
              <a:ext cx="298500" cy="298500"/>
            </a:xfrm>
            <a:prstGeom prst="mathPlus">
              <a:avLst>
                <a:gd fmla="val 9900" name="adj1"/>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 name="Google Shape;799;p63"/>
          <p:cNvGrpSpPr/>
          <p:nvPr/>
        </p:nvGrpSpPr>
        <p:grpSpPr>
          <a:xfrm>
            <a:off x="5481685" y="2259147"/>
            <a:ext cx="311687" cy="311687"/>
            <a:chOff x="3157188" y="909150"/>
            <a:chExt cx="470400" cy="470400"/>
          </a:xfrm>
        </p:grpSpPr>
        <p:sp>
          <p:nvSpPr>
            <p:cNvPr id="800" name="Google Shape;800;p63"/>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3"/>
            <p:cNvSpPr/>
            <p:nvPr/>
          </p:nvSpPr>
          <p:spPr>
            <a:xfrm>
              <a:off x="3243138" y="995100"/>
              <a:ext cx="298500" cy="298500"/>
            </a:xfrm>
            <a:prstGeom prst="mathPlus">
              <a:avLst>
                <a:gd fmla="val 9900" name="adj1"/>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63"/>
          <p:cNvGrpSpPr/>
          <p:nvPr/>
        </p:nvGrpSpPr>
        <p:grpSpPr>
          <a:xfrm>
            <a:off x="989284" y="3212310"/>
            <a:ext cx="6969413" cy="1494574"/>
            <a:chOff x="1660800" y="2723938"/>
            <a:chExt cx="5822400" cy="1248600"/>
          </a:xfrm>
        </p:grpSpPr>
        <p:sp>
          <p:nvSpPr>
            <p:cNvPr id="803" name="Google Shape;803;p63"/>
            <p:cNvSpPr/>
            <p:nvPr/>
          </p:nvSpPr>
          <p:spPr>
            <a:xfrm rot="10800000">
              <a:off x="1660800" y="2723938"/>
              <a:ext cx="5822400" cy="1248600"/>
            </a:xfrm>
            <a:prstGeom prst="round2SameRect">
              <a:avLst>
                <a:gd fmla="val 18098" name="adj1"/>
                <a:gd fmla="val 0" name="adj2"/>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63"/>
            <p:cNvSpPr txBox="1"/>
            <p:nvPr/>
          </p:nvSpPr>
          <p:spPr>
            <a:xfrm>
              <a:off x="2583300" y="2978750"/>
              <a:ext cx="3977400" cy="349500"/>
            </a:xfrm>
            <a:prstGeom prst="rect">
              <a:avLst/>
            </a:prstGeom>
            <a:solidFill>
              <a:srgbClr val="DDDDD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100">
                <a:solidFill>
                  <a:schemeClr val="dk1"/>
                </a:solidFill>
                <a:latin typeface="Roboto"/>
                <a:ea typeface="Roboto"/>
                <a:cs typeface="Roboto"/>
                <a:sym typeface="Roboto"/>
              </a:endParaRPr>
            </a:p>
          </p:txBody>
        </p:sp>
      </p:grpSp>
      <p:sp>
        <p:nvSpPr>
          <p:cNvPr id="805" name="Google Shape;805;p63"/>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8"/>
          <p:cNvSpPr txBox="1"/>
          <p:nvPr/>
        </p:nvSpPr>
        <p:spPr>
          <a:xfrm>
            <a:off x="1271100" y="1349150"/>
            <a:ext cx="6601800" cy="8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dk1"/>
                </a:solidFill>
                <a:latin typeface="Lora"/>
                <a:ea typeface="Lora"/>
                <a:cs typeface="Lora"/>
                <a:sym typeface="Lora"/>
              </a:rPr>
              <a:t>Does a well-designed website UI contribute to higher KPI performance?</a:t>
            </a:r>
            <a:endParaRPr sz="2400">
              <a:solidFill>
                <a:schemeClr val="dk1"/>
              </a:solidFill>
              <a:latin typeface="Lora"/>
              <a:ea typeface="Lora"/>
              <a:cs typeface="Lora"/>
              <a:sym typeface="Lora"/>
            </a:endParaRPr>
          </a:p>
        </p:txBody>
      </p:sp>
      <p:sp>
        <p:nvSpPr>
          <p:cNvPr id="185" name="Google Shape;185;p28"/>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pic>
        <p:nvPicPr>
          <p:cNvPr id="186" name="Google Shape;186;p28"/>
          <p:cNvPicPr preferRelativeResize="0"/>
          <p:nvPr/>
        </p:nvPicPr>
        <p:blipFill rotWithShape="1">
          <a:blip r:embed="rId3">
            <a:alphaModFix/>
          </a:blip>
          <a:srcRect b="16329" l="18069" r="18683" t="24526"/>
          <a:stretch/>
        </p:blipFill>
        <p:spPr>
          <a:xfrm>
            <a:off x="6083675" y="2281600"/>
            <a:ext cx="3060324" cy="28619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grpSp>
        <p:nvGrpSpPr>
          <p:cNvPr id="810" name="Google Shape;810;p64"/>
          <p:cNvGrpSpPr/>
          <p:nvPr/>
        </p:nvGrpSpPr>
        <p:grpSpPr>
          <a:xfrm rot="5400000">
            <a:off x="632191" y="-607829"/>
            <a:ext cx="1180328" cy="1890289"/>
            <a:chOff x="0" y="-38100"/>
            <a:chExt cx="1033200" cy="836115"/>
          </a:xfrm>
        </p:grpSpPr>
        <p:sp>
          <p:nvSpPr>
            <p:cNvPr id="811" name="Google Shape;811;p64"/>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812" name="Google Shape;812;p64"/>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813" name="Google Shape;813;p64"/>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814" name="Google Shape;814;p64"/>
          <p:cNvSpPr txBox="1"/>
          <p:nvPr/>
        </p:nvSpPr>
        <p:spPr>
          <a:xfrm>
            <a:off x="514350" y="305675"/>
            <a:ext cx="48525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Recommendations</a:t>
            </a:r>
            <a:endParaRPr sz="700">
              <a:solidFill>
                <a:srgbClr val="BB1808"/>
              </a:solidFill>
            </a:endParaRPr>
          </a:p>
        </p:txBody>
      </p:sp>
      <p:pic>
        <p:nvPicPr>
          <p:cNvPr id="815" name="Google Shape;815;p64"/>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816" name="Google Shape;816;p64"/>
          <p:cNvGrpSpPr/>
          <p:nvPr/>
        </p:nvGrpSpPr>
        <p:grpSpPr>
          <a:xfrm>
            <a:off x="989961" y="1353698"/>
            <a:ext cx="2325532" cy="1878811"/>
            <a:chOff x="1660800" y="1171213"/>
            <a:chExt cx="1942800" cy="1569600"/>
          </a:xfrm>
        </p:grpSpPr>
        <p:sp>
          <p:nvSpPr>
            <p:cNvPr id="817" name="Google Shape;817;p64"/>
            <p:cNvSpPr/>
            <p:nvPr/>
          </p:nvSpPr>
          <p:spPr>
            <a:xfrm>
              <a:off x="1660800" y="1171213"/>
              <a:ext cx="1942800" cy="1569600"/>
            </a:xfrm>
            <a:prstGeom prst="round1Rect">
              <a:avLst>
                <a:gd fmla="val 17446" name="adj"/>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64"/>
            <p:cNvSpPr txBox="1"/>
            <p:nvPr/>
          </p:nvSpPr>
          <p:spPr>
            <a:xfrm>
              <a:off x="1879865"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rgbClr val="FFFFFF"/>
                  </a:solidFill>
                  <a:latin typeface="Roboto"/>
                  <a:ea typeface="Roboto"/>
                  <a:cs typeface="Roboto"/>
                  <a:sym typeface="Roboto"/>
                </a:rPr>
                <a:t>Onboarding Process needs to be faster </a:t>
              </a:r>
              <a:endParaRPr sz="1100">
                <a:solidFill>
                  <a:srgbClr val="FFFFFF"/>
                </a:solidFill>
                <a:latin typeface="Roboto"/>
                <a:ea typeface="Roboto"/>
                <a:cs typeface="Roboto"/>
                <a:sym typeface="Roboto"/>
              </a:endParaRPr>
            </a:p>
          </p:txBody>
        </p:sp>
        <p:sp>
          <p:nvSpPr>
            <p:cNvPr id="819" name="Google Shape;819;p64"/>
            <p:cNvSpPr txBox="1"/>
            <p:nvPr/>
          </p:nvSpPr>
          <p:spPr>
            <a:xfrm>
              <a:off x="1879869" y="1873467"/>
              <a:ext cx="1451700" cy="733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000">
                  <a:solidFill>
                    <a:srgbClr val="FFFFFF"/>
                  </a:solidFill>
                  <a:latin typeface="Roboto"/>
                  <a:ea typeface="Roboto"/>
                  <a:cs typeface="Roboto"/>
                  <a:sym typeface="Roboto"/>
                </a:rPr>
                <a:t>UI developer is recommended to still look into how to improve UI since target of -5% is missed by 1.4%</a:t>
              </a:r>
              <a:endParaRPr sz="1000">
                <a:solidFill>
                  <a:srgbClr val="FFFFFF"/>
                </a:solidFill>
                <a:latin typeface="Roboto"/>
                <a:ea typeface="Roboto"/>
                <a:cs typeface="Roboto"/>
                <a:sym typeface="Roboto"/>
              </a:endParaRPr>
            </a:p>
          </p:txBody>
        </p:sp>
      </p:grpSp>
      <p:grpSp>
        <p:nvGrpSpPr>
          <p:cNvPr id="820" name="Google Shape;820;p64"/>
          <p:cNvGrpSpPr/>
          <p:nvPr/>
        </p:nvGrpSpPr>
        <p:grpSpPr>
          <a:xfrm>
            <a:off x="3311902" y="1353698"/>
            <a:ext cx="2325532" cy="1878811"/>
            <a:chOff x="3600600" y="1170963"/>
            <a:chExt cx="1942800" cy="1569600"/>
          </a:xfrm>
        </p:grpSpPr>
        <p:sp>
          <p:nvSpPr>
            <p:cNvPr id="821" name="Google Shape;821;p64"/>
            <p:cNvSpPr/>
            <p:nvPr/>
          </p:nvSpPr>
          <p:spPr>
            <a:xfrm>
              <a:off x="3600600" y="1170963"/>
              <a:ext cx="1942800" cy="1569600"/>
            </a:xfrm>
            <a:prstGeom prst="round2SameRect">
              <a:avLst>
                <a:gd fmla="val 18098" name="adj1"/>
                <a:gd fmla="val 0" name="adj2"/>
              </a:avLst>
            </a:prstGeom>
            <a:solidFill>
              <a:srgbClr val="BE2F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64"/>
            <p:cNvSpPr txBox="1"/>
            <p:nvPr/>
          </p:nvSpPr>
          <p:spPr>
            <a:xfrm>
              <a:off x="3819008"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rgbClr val="FFFFFF"/>
                  </a:solidFill>
                  <a:latin typeface="Roboto"/>
                  <a:ea typeface="Roboto"/>
                  <a:cs typeface="Roboto"/>
                  <a:sym typeface="Roboto"/>
                </a:rPr>
                <a:t>Step 2 needs to be improved in priority</a:t>
              </a:r>
              <a:endParaRPr sz="1100">
                <a:solidFill>
                  <a:srgbClr val="FFFFFF"/>
                </a:solidFill>
                <a:latin typeface="Roboto"/>
                <a:ea typeface="Roboto"/>
                <a:cs typeface="Roboto"/>
                <a:sym typeface="Roboto"/>
              </a:endParaRPr>
            </a:p>
          </p:txBody>
        </p:sp>
        <p:sp>
          <p:nvSpPr>
            <p:cNvPr id="823" name="Google Shape;823;p64"/>
            <p:cNvSpPr txBox="1"/>
            <p:nvPr/>
          </p:nvSpPr>
          <p:spPr>
            <a:xfrm>
              <a:off x="3819008" y="2064517"/>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000">
                  <a:solidFill>
                    <a:srgbClr val="FFFFFF"/>
                  </a:solidFill>
                  <a:latin typeface="Roboto"/>
                  <a:ea typeface="Roboto"/>
                  <a:cs typeface="Roboto"/>
                  <a:sym typeface="Roboto"/>
                </a:rPr>
                <a:t>Step 2 causes more errors in the new UI than the old one </a:t>
              </a:r>
              <a:endParaRPr sz="1000">
                <a:solidFill>
                  <a:srgbClr val="FFFFFF"/>
                </a:solidFill>
                <a:latin typeface="Roboto"/>
                <a:ea typeface="Roboto"/>
                <a:cs typeface="Roboto"/>
                <a:sym typeface="Roboto"/>
              </a:endParaRPr>
            </a:p>
          </p:txBody>
        </p:sp>
      </p:grpSp>
      <p:grpSp>
        <p:nvGrpSpPr>
          <p:cNvPr id="824" name="Google Shape;824;p64"/>
          <p:cNvGrpSpPr/>
          <p:nvPr/>
        </p:nvGrpSpPr>
        <p:grpSpPr>
          <a:xfrm>
            <a:off x="5633165" y="1374022"/>
            <a:ext cx="2325532" cy="1858563"/>
            <a:chOff x="5539816" y="1171213"/>
            <a:chExt cx="1942800" cy="1569600"/>
          </a:xfrm>
        </p:grpSpPr>
        <p:sp>
          <p:nvSpPr>
            <p:cNvPr id="825" name="Google Shape;825;p64"/>
            <p:cNvSpPr/>
            <p:nvPr/>
          </p:nvSpPr>
          <p:spPr>
            <a:xfrm flipH="1">
              <a:off x="5539816" y="1171213"/>
              <a:ext cx="1942800" cy="1569600"/>
            </a:xfrm>
            <a:prstGeom prst="round1Rect">
              <a:avLst>
                <a:gd fmla="val 17446" name="adj"/>
              </a:avLst>
            </a:prstGeom>
            <a:solidFill>
              <a:srgbClr val="A729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64"/>
            <p:cNvSpPr txBox="1"/>
            <p:nvPr/>
          </p:nvSpPr>
          <p:spPr>
            <a:xfrm>
              <a:off x="5762399" y="1413573"/>
              <a:ext cx="1451700" cy="45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100">
                  <a:solidFill>
                    <a:srgbClr val="FFFFFF"/>
                  </a:solidFill>
                  <a:latin typeface="Roboto"/>
                  <a:ea typeface="Roboto"/>
                  <a:cs typeface="Roboto"/>
                  <a:sym typeface="Roboto"/>
                </a:rPr>
                <a:t>Client retention</a:t>
              </a:r>
              <a:endParaRPr sz="1100">
                <a:solidFill>
                  <a:srgbClr val="FFFFFF"/>
                </a:solidFill>
                <a:latin typeface="Roboto"/>
                <a:ea typeface="Roboto"/>
                <a:cs typeface="Roboto"/>
                <a:sym typeface="Roboto"/>
              </a:endParaRPr>
            </a:p>
          </p:txBody>
        </p:sp>
        <p:sp>
          <p:nvSpPr>
            <p:cNvPr id="827" name="Google Shape;827;p64"/>
            <p:cNvSpPr txBox="1"/>
            <p:nvPr/>
          </p:nvSpPr>
          <p:spPr>
            <a:xfrm>
              <a:off x="5762397" y="2002245"/>
              <a:ext cx="1451700" cy="51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fr" sz="1000">
                  <a:solidFill>
                    <a:srgbClr val="FFFFFF"/>
                  </a:solidFill>
                  <a:latin typeface="Roboto"/>
                  <a:ea typeface="Roboto"/>
                  <a:cs typeface="Roboto"/>
                  <a:sym typeface="Roboto"/>
                </a:rPr>
                <a:t>Challenge to retain younger clients even if older clients accounts for most value now</a:t>
              </a:r>
              <a:endParaRPr sz="1000">
                <a:solidFill>
                  <a:srgbClr val="FFFFFF"/>
                </a:solidFill>
                <a:latin typeface="Roboto"/>
                <a:ea typeface="Roboto"/>
                <a:cs typeface="Roboto"/>
                <a:sym typeface="Roboto"/>
              </a:endParaRPr>
            </a:p>
          </p:txBody>
        </p:sp>
      </p:grpSp>
      <p:grpSp>
        <p:nvGrpSpPr>
          <p:cNvPr id="828" name="Google Shape;828;p64"/>
          <p:cNvGrpSpPr/>
          <p:nvPr/>
        </p:nvGrpSpPr>
        <p:grpSpPr>
          <a:xfrm>
            <a:off x="3160465" y="2259147"/>
            <a:ext cx="311687" cy="311687"/>
            <a:chOff x="3157188" y="909150"/>
            <a:chExt cx="470400" cy="470400"/>
          </a:xfrm>
        </p:grpSpPr>
        <p:sp>
          <p:nvSpPr>
            <p:cNvPr id="829" name="Google Shape;829;p64"/>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4"/>
            <p:cNvSpPr/>
            <p:nvPr/>
          </p:nvSpPr>
          <p:spPr>
            <a:xfrm>
              <a:off x="3243138" y="995100"/>
              <a:ext cx="298500" cy="298500"/>
            </a:xfrm>
            <a:prstGeom prst="mathPlus">
              <a:avLst>
                <a:gd fmla="val 9900" name="adj1"/>
              </a:avLst>
            </a:prstGeom>
            <a:solidFill>
              <a:srgbClr val="D837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64"/>
          <p:cNvGrpSpPr/>
          <p:nvPr/>
        </p:nvGrpSpPr>
        <p:grpSpPr>
          <a:xfrm>
            <a:off x="5481685" y="2259147"/>
            <a:ext cx="311687" cy="311687"/>
            <a:chOff x="3157188" y="909150"/>
            <a:chExt cx="470400" cy="470400"/>
          </a:xfrm>
        </p:grpSpPr>
        <p:sp>
          <p:nvSpPr>
            <p:cNvPr id="832" name="Google Shape;832;p64"/>
            <p:cNvSpPr/>
            <p:nvPr/>
          </p:nvSpPr>
          <p:spPr>
            <a:xfrm>
              <a:off x="3157188" y="909150"/>
              <a:ext cx="470400" cy="4704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4"/>
            <p:cNvSpPr/>
            <p:nvPr/>
          </p:nvSpPr>
          <p:spPr>
            <a:xfrm>
              <a:off x="3243138" y="995100"/>
              <a:ext cx="298500" cy="298500"/>
            </a:xfrm>
            <a:prstGeom prst="mathPlus">
              <a:avLst>
                <a:gd fmla="val 9900" name="adj1"/>
              </a:avLst>
            </a:prstGeom>
            <a:solidFill>
              <a:srgbClr val="B02B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 name="Google Shape;834;p64"/>
          <p:cNvGrpSpPr/>
          <p:nvPr/>
        </p:nvGrpSpPr>
        <p:grpSpPr>
          <a:xfrm>
            <a:off x="989284" y="3212310"/>
            <a:ext cx="6969413" cy="1494574"/>
            <a:chOff x="1660800" y="2723938"/>
            <a:chExt cx="5822400" cy="1248600"/>
          </a:xfrm>
        </p:grpSpPr>
        <p:sp>
          <p:nvSpPr>
            <p:cNvPr id="835" name="Google Shape;835;p64"/>
            <p:cNvSpPr/>
            <p:nvPr/>
          </p:nvSpPr>
          <p:spPr>
            <a:xfrm rot="10800000">
              <a:off x="1660800" y="2723938"/>
              <a:ext cx="5822400" cy="1248600"/>
            </a:xfrm>
            <a:prstGeom prst="round2SameRect">
              <a:avLst>
                <a:gd fmla="val 18098" name="adj1"/>
                <a:gd fmla="val 0" name="adj2"/>
              </a:avLst>
            </a:prstGeom>
            <a:solidFill>
              <a:srgbClr val="DDDD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64"/>
            <p:cNvSpPr txBox="1"/>
            <p:nvPr/>
          </p:nvSpPr>
          <p:spPr>
            <a:xfrm>
              <a:off x="2583300" y="2978750"/>
              <a:ext cx="3977400" cy="349500"/>
            </a:xfrm>
            <a:prstGeom prst="rect">
              <a:avLst/>
            </a:prstGeom>
            <a:solidFill>
              <a:srgbClr val="DDDDDD"/>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fr" sz="1100">
                  <a:solidFill>
                    <a:schemeClr val="dk1"/>
                  </a:solidFill>
                  <a:latin typeface="Roboto"/>
                  <a:ea typeface="Roboto"/>
                  <a:cs typeface="Roboto"/>
                  <a:sym typeface="Roboto"/>
                </a:rPr>
                <a:t>Next Steps : Qualitative Survey</a:t>
              </a:r>
              <a:endParaRPr sz="1100">
                <a:solidFill>
                  <a:schemeClr val="dk1"/>
                </a:solidFill>
                <a:latin typeface="Roboto"/>
                <a:ea typeface="Roboto"/>
                <a:cs typeface="Roboto"/>
                <a:sym typeface="Roboto"/>
              </a:endParaRPr>
            </a:p>
          </p:txBody>
        </p:sp>
        <p:sp>
          <p:nvSpPr>
            <p:cNvPr id="837" name="Google Shape;837;p64"/>
            <p:cNvSpPr txBox="1"/>
            <p:nvPr/>
          </p:nvSpPr>
          <p:spPr>
            <a:xfrm>
              <a:off x="2583300" y="3328325"/>
              <a:ext cx="3977400" cy="389400"/>
            </a:xfrm>
            <a:prstGeom prst="rect">
              <a:avLst/>
            </a:prstGeom>
            <a:solidFill>
              <a:srgbClr val="DDDDDD"/>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fr" sz="1000">
                  <a:solidFill>
                    <a:schemeClr val="dk1"/>
                  </a:solidFill>
                  <a:latin typeface="Roboto"/>
                  <a:ea typeface="Roboto"/>
                  <a:cs typeface="Roboto"/>
                  <a:sym typeface="Roboto"/>
                </a:rPr>
                <a:t>As the data set was giving no qualitative information on the UI conducting a qualitative analysis on the UI would complete the research</a:t>
              </a:r>
              <a:endParaRPr sz="1000">
                <a:solidFill>
                  <a:schemeClr val="dk1"/>
                </a:solidFill>
                <a:latin typeface="Roboto"/>
                <a:ea typeface="Roboto"/>
                <a:cs typeface="Roboto"/>
                <a:sym typeface="Roboto"/>
              </a:endParaRPr>
            </a:p>
          </p:txBody>
        </p:sp>
      </p:grpSp>
      <p:sp>
        <p:nvSpPr>
          <p:cNvPr id="838" name="Google Shape;838;p64"/>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grpSp>
        <p:nvGrpSpPr>
          <p:cNvPr id="843" name="Google Shape;843;p65"/>
          <p:cNvGrpSpPr/>
          <p:nvPr/>
        </p:nvGrpSpPr>
        <p:grpSpPr>
          <a:xfrm rot="5400000">
            <a:off x="-1964353" y="1964306"/>
            <a:ext cx="5143398" cy="1214786"/>
            <a:chOff x="0" y="-38100"/>
            <a:chExt cx="2709333" cy="639900"/>
          </a:xfrm>
        </p:grpSpPr>
        <p:sp>
          <p:nvSpPr>
            <p:cNvPr id="844" name="Google Shape;844;p65"/>
            <p:cNvSpPr/>
            <p:nvPr/>
          </p:nvSpPr>
          <p:spPr>
            <a:xfrm>
              <a:off x="0" y="0"/>
              <a:ext cx="2709333" cy="601763"/>
            </a:xfrm>
            <a:custGeom>
              <a:rect b="b" l="l" r="r" t="t"/>
              <a:pathLst>
                <a:path extrusionOk="0" h="601763" w="2709333">
                  <a:moveTo>
                    <a:pt x="0" y="0"/>
                  </a:moveTo>
                  <a:lnTo>
                    <a:pt x="2709333" y="0"/>
                  </a:lnTo>
                  <a:lnTo>
                    <a:pt x="2709333" y="601763"/>
                  </a:lnTo>
                  <a:lnTo>
                    <a:pt x="0" y="601763"/>
                  </a:lnTo>
                  <a:close/>
                </a:path>
              </a:pathLst>
            </a:custGeom>
            <a:solidFill>
              <a:srgbClr val="E6E6E6"/>
            </a:solidFill>
            <a:ln>
              <a:noFill/>
            </a:ln>
          </p:spPr>
        </p:sp>
        <p:sp>
          <p:nvSpPr>
            <p:cNvPr id="845" name="Google Shape;845;p65"/>
            <p:cNvSpPr txBox="1"/>
            <p:nvPr/>
          </p:nvSpPr>
          <p:spPr>
            <a:xfrm>
              <a:off x="0" y="-38100"/>
              <a:ext cx="2709300" cy="6399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46" name="Google Shape;846;p65"/>
          <p:cNvGrpSpPr/>
          <p:nvPr/>
        </p:nvGrpSpPr>
        <p:grpSpPr>
          <a:xfrm>
            <a:off x="460840" y="1410971"/>
            <a:ext cx="4455450" cy="2304890"/>
            <a:chOff x="0" y="-19050"/>
            <a:chExt cx="11881200" cy="6146372"/>
          </a:xfrm>
        </p:grpSpPr>
        <p:sp>
          <p:nvSpPr>
            <p:cNvPr id="847" name="Google Shape;847;p65"/>
            <p:cNvSpPr txBox="1"/>
            <p:nvPr/>
          </p:nvSpPr>
          <p:spPr>
            <a:xfrm>
              <a:off x="0" y="-19050"/>
              <a:ext cx="11881200" cy="6068400"/>
            </a:xfrm>
            <a:prstGeom prst="rect">
              <a:avLst/>
            </a:prstGeom>
            <a:noFill/>
            <a:ln>
              <a:noFill/>
            </a:ln>
          </p:spPr>
          <p:txBody>
            <a:bodyPr anchorCtr="0" anchor="t" bIns="0" lIns="0" spcFirstLastPara="1" rIns="0" wrap="square" tIns="0">
              <a:spAutoFit/>
            </a:bodyPr>
            <a:lstStyle/>
            <a:p>
              <a:pPr indent="0" lvl="0" marL="0" marR="0" rtl="0" algn="l">
                <a:lnSpc>
                  <a:spcPct val="122000"/>
                </a:lnSpc>
                <a:spcBef>
                  <a:spcPts val="0"/>
                </a:spcBef>
                <a:spcAft>
                  <a:spcPts val="0"/>
                </a:spcAft>
                <a:buNone/>
              </a:pPr>
              <a:r>
                <a:rPr b="1" lang="fr" sz="3600">
                  <a:solidFill>
                    <a:srgbClr val="BB1808"/>
                  </a:solidFill>
                  <a:latin typeface="Playfair Display"/>
                  <a:ea typeface="Playfair Display"/>
                  <a:cs typeface="Playfair Display"/>
                  <a:sym typeface="Playfair Display"/>
                </a:rPr>
                <a:t>Thank you for your attention!</a:t>
              </a:r>
              <a:endParaRPr b="1" sz="3600">
                <a:solidFill>
                  <a:srgbClr val="BB1808"/>
                </a:solidFill>
                <a:latin typeface="Playfair Display"/>
                <a:ea typeface="Playfair Display"/>
                <a:cs typeface="Playfair Display"/>
                <a:sym typeface="Playfair Display"/>
              </a:endParaRPr>
            </a:p>
            <a:p>
              <a:pPr indent="0" lvl="0" marL="0" marR="0" rtl="0" algn="l">
                <a:lnSpc>
                  <a:spcPct val="122000"/>
                </a:lnSpc>
                <a:spcBef>
                  <a:spcPts val="0"/>
                </a:spcBef>
                <a:spcAft>
                  <a:spcPts val="0"/>
                </a:spcAft>
                <a:buNone/>
              </a:pPr>
              <a:r>
                <a:t/>
              </a:r>
              <a:endParaRPr b="1" sz="6000">
                <a:latin typeface="Playfair Display"/>
                <a:ea typeface="Playfair Display"/>
                <a:cs typeface="Playfair Display"/>
                <a:sym typeface="Playfair Display"/>
              </a:endParaRPr>
            </a:p>
          </p:txBody>
        </p:sp>
        <p:sp>
          <p:nvSpPr>
            <p:cNvPr id="848" name="Google Shape;848;p65"/>
            <p:cNvSpPr txBox="1"/>
            <p:nvPr/>
          </p:nvSpPr>
          <p:spPr>
            <a:xfrm>
              <a:off x="142693" y="5213092"/>
              <a:ext cx="8766300" cy="4926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fr" sz="1200">
                  <a:latin typeface="Open Sans"/>
                  <a:ea typeface="Open Sans"/>
                  <a:cs typeface="Open Sans"/>
                  <a:sym typeface="Open Sans"/>
                </a:rPr>
                <a:t>Maurits Siemonsma  -  To Van Cao</a:t>
              </a:r>
              <a:endParaRPr sz="700"/>
            </a:p>
          </p:txBody>
        </p:sp>
        <p:cxnSp>
          <p:nvCxnSpPr>
            <p:cNvPr id="849" name="Google Shape;849;p65"/>
            <p:cNvCxnSpPr/>
            <p:nvPr/>
          </p:nvCxnSpPr>
          <p:spPr>
            <a:xfrm>
              <a:off x="142693" y="6127322"/>
              <a:ext cx="2391000" cy="0"/>
            </a:xfrm>
            <a:prstGeom prst="straightConnector1">
              <a:avLst/>
            </a:prstGeom>
            <a:noFill/>
            <a:ln cap="flat" cmpd="sng" w="50800">
              <a:solidFill>
                <a:srgbClr val="5B5B5B"/>
              </a:solidFill>
              <a:prstDash val="solid"/>
              <a:round/>
              <a:headEnd len="sm" w="sm" type="none"/>
              <a:tailEnd len="sm" w="sm" type="none"/>
            </a:ln>
          </p:spPr>
        </p:cxnSp>
      </p:grpSp>
      <p:grpSp>
        <p:nvGrpSpPr>
          <p:cNvPr id="850" name="Google Shape;850;p65"/>
          <p:cNvGrpSpPr/>
          <p:nvPr/>
        </p:nvGrpSpPr>
        <p:grpSpPr>
          <a:xfrm rot="5400000">
            <a:off x="5112521" y="525430"/>
            <a:ext cx="3919057" cy="4042698"/>
            <a:chOff x="0" y="-38100"/>
            <a:chExt cx="2167500" cy="2129529"/>
          </a:xfrm>
        </p:grpSpPr>
        <p:sp>
          <p:nvSpPr>
            <p:cNvPr id="851" name="Google Shape;851;p65"/>
            <p:cNvSpPr/>
            <p:nvPr/>
          </p:nvSpPr>
          <p:spPr>
            <a:xfrm>
              <a:off x="0" y="0"/>
              <a:ext cx="2167467" cy="2091429"/>
            </a:xfrm>
            <a:custGeom>
              <a:rect b="b" l="l" r="r" t="t"/>
              <a:pathLst>
                <a:path extrusionOk="0" h="2091429" w="2167467">
                  <a:moveTo>
                    <a:pt x="0" y="0"/>
                  </a:moveTo>
                  <a:lnTo>
                    <a:pt x="2167467" y="0"/>
                  </a:lnTo>
                  <a:lnTo>
                    <a:pt x="2167467" y="2091429"/>
                  </a:lnTo>
                  <a:lnTo>
                    <a:pt x="0" y="2091429"/>
                  </a:lnTo>
                  <a:close/>
                </a:path>
              </a:pathLst>
            </a:custGeom>
            <a:solidFill>
              <a:srgbClr val="E6E6E6"/>
            </a:solidFill>
            <a:ln>
              <a:noFill/>
            </a:ln>
          </p:spPr>
        </p:sp>
        <p:sp>
          <p:nvSpPr>
            <p:cNvPr id="852" name="Google Shape;852;p65"/>
            <p:cNvSpPr txBox="1"/>
            <p:nvPr/>
          </p:nvSpPr>
          <p:spPr>
            <a:xfrm>
              <a:off x="0" y="-38100"/>
              <a:ext cx="2167500" cy="21294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pic>
        <p:nvPicPr>
          <p:cNvPr id="853" name="Google Shape;853;p65"/>
          <p:cNvPicPr preferRelativeResize="0"/>
          <p:nvPr/>
        </p:nvPicPr>
        <p:blipFill>
          <a:blip r:embed="rId3">
            <a:alphaModFix/>
          </a:blip>
          <a:stretch>
            <a:fillRect/>
          </a:stretch>
        </p:blipFill>
        <p:spPr>
          <a:xfrm>
            <a:off x="5203198" y="1018973"/>
            <a:ext cx="3940799" cy="3799625"/>
          </a:xfrm>
          <a:prstGeom prst="rect">
            <a:avLst/>
          </a:prstGeom>
          <a:noFill/>
          <a:ln>
            <a:noFill/>
          </a:ln>
        </p:spPr>
      </p:pic>
      <p:sp>
        <p:nvSpPr>
          <p:cNvPr id="854" name="Google Shape;854;p65"/>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29"/>
          <p:cNvPicPr preferRelativeResize="0"/>
          <p:nvPr/>
        </p:nvPicPr>
        <p:blipFill rotWithShape="1">
          <a:blip r:embed="rId3">
            <a:alphaModFix/>
          </a:blip>
          <a:srcRect b="16329" l="18069" r="18683" t="24526"/>
          <a:stretch/>
        </p:blipFill>
        <p:spPr>
          <a:xfrm>
            <a:off x="6083675" y="2281600"/>
            <a:ext cx="3060324" cy="2861901"/>
          </a:xfrm>
          <a:prstGeom prst="rect">
            <a:avLst/>
          </a:prstGeom>
          <a:noFill/>
          <a:ln>
            <a:noFill/>
          </a:ln>
        </p:spPr>
      </p:pic>
      <p:sp>
        <p:nvSpPr>
          <p:cNvPr id="192" name="Google Shape;192;p29"/>
          <p:cNvSpPr txBox="1"/>
          <p:nvPr/>
        </p:nvSpPr>
        <p:spPr>
          <a:xfrm>
            <a:off x="1785575" y="3258675"/>
            <a:ext cx="4245600" cy="70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2400">
                <a:solidFill>
                  <a:srgbClr val="B02B20"/>
                </a:solidFill>
                <a:latin typeface="Lora"/>
                <a:ea typeface="Lora"/>
                <a:cs typeface="Lora"/>
                <a:sym typeface="Lora"/>
              </a:rPr>
              <a:t>It probably depends…</a:t>
            </a:r>
            <a:endParaRPr b="1" sz="2400">
              <a:solidFill>
                <a:srgbClr val="B02B20"/>
              </a:solidFill>
              <a:latin typeface="Lora"/>
              <a:ea typeface="Lora"/>
              <a:cs typeface="Lora"/>
              <a:sym typeface="Lora"/>
            </a:endParaRPr>
          </a:p>
        </p:txBody>
      </p:sp>
      <p:sp>
        <p:nvSpPr>
          <p:cNvPr id="193" name="Google Shape;193;p29"/>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
        <p:nvSpPr>
          <p:cNvPr id="194" name="Google Shape;194;p29"/>
          <p:cNvSpPr txBox="1"/>
          <p:nvPr/>
        </p:nvSpPr>
        <p:spPr>
          <a:xfrm>
            <a:off x="1271100" y="1349150"/>
            <a:ext cx="6601800" cy="82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fr" sz="2400">
                <a:solidFill>
                  <a:schemeClr val="dk1"/>
                </a:solidFill>
                <a:latin typeface="Lora"/>
                <a:ea typeface="Lora"/>
                <a:cs typeface="Lora"/>
                <a:sym typeface="Lora"/>
              </a:rPr>
              <a:t>Does a well-designed website UI contribute to higher KPI performance?</a:t>
            </a:r>
            <a:endParaRPr sz="2400">
              <a:solidFill>
                <a:schemeClr val="dk1"/>
              </a:solidFill>
              <a:latin typeface="Lora"/>
              <a:ea typeface="Lora"/>
              <a:cs typeface="Lora"/>
              <a:sym typeface="Lor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FFFF00"/>
        </a:solidFill>
      </p:bgPr>
    </p:bg>
    <p:spTree>
      <p:nvGrpSpPr>
        <p:cNvPr id="198"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232950" y="31175"/>
            <a:ext cx="8451901" cy="3153125"/>
          </a:xfrm>
          <a:prstGeom prst="rect">
            <a:avLst/>
          </a:prstGeom>
          <a:noFill/>
          <a:ln cap="flat" cmpd="sng" w="9525">
            <a:solidFill>
              <a:schemeClr val="dk2"/>
            </a:solidFill>
            <a:prstDash val="solid"/>
            <a:round/>
            <a:headEnd len="sm" w="sm" type="none"/>
            <a:tailEnd len="sm" w="sm" type="none"/>
          </a:ln>
        </p:spPr>
      </p:pic>
      <p:pic>
        <p:nvPicPr>
          <p:cNvPr id="200" name="Google Shape;200;p30"/>
          <p:cNvPicPr preferRelativeResize="0"/>
          <p:nvPr/>
        </p:nvPicPr>
        <p:blipFill>
          <a:blip r:embed="rId4">
            <a:alphaModFix/>
          </a:blip>
          <a:stretch>
            <a:fillRect/>
          </a:stretch>
        </p:blipFill>
        <p:spPr>
          <a:xfrm>
            <a:off x="6238450" y="4281475"/>
            <a:ext cx="2063775" cy="825525"/>
          </a:xfrm>
          <a:prstGeom prst="rect">
            <a:avLst/>
          </a:prstGeom>
          <a:noFill/>
          <a:ln>
            <a:noFill/>
          </a:ln>
        </p:spPr>
      </p:pic>
      <p:sp>
        <p:nvSpPr>
          <p:cNvPr id="201" name="Google Shape;201;p30"/>
          <p:cNvSpPr txBox="1"/>
          <p:nvPr/>
        </p:nvSpPr>
        <p:spPr>
          <a:xfrm>
            <a:off x="3389200" y="1986475"/>
            <a:ext cx="5730000" cy="24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a:solidFill>
                <a:srgbClr val="FF0000"/>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FF0000"/>
              </a:buClr>
              <a:buSzPts val="1400"/>
              <a:buFont typeface="Comic Sans MS"/>
              <a:buAutoNum type="arabicPeriod"/>
            </a:pPr>
            <a:r>
              <a:rPr b="1" lang="fr">
                <a:solidFill>
                  <a:srgbClr val="FF0000"/>
                </a:solidFill>
                <a:latin typeface="Comic Sans MS"/>
                <a:ea typeface="Comic Sans MS"/>
                <a:cs typeface="Comic Sans MS"/>
                <a:sym typeface="Comic Sans MS"/>
              </a:rPr>
              <a:t>Life insurances</a:t>
            </a:r>
            <a:endParaRPr b="1">
              <a:solidFill>
                <a:srgbClr val="FF0000"/>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0000FF"/>
              </a:buClr>
              <a:buSzPts val="1400"/>
              <a:buFont typeface="Comic Sans MS"/>
              <a:buAutoNum type="arabicPeriod"/>
            </a:pPr>
            <a:r>
              <a:rPr b="1" lang="fr">
                <a:solidFill>
                  <a:srgbClr val="0000FF"/>
                </a:solidFill>
                <a:latin typeface="Comic Sans MS"/>
                <a:ea typeface="Comic Sans MS"/>
                <a:cs typeface="Comic Sans MS"/>
                <a:sym typeface="Comic Sans MS"/>
              </a:rPr>
              <a:t>House insurances</a:t>
            </a:r>
            <a:endParaRPr b="1">
              <a:solidFill>
                <a:srgbClr val="0000FF"/>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15BD15"/>
              </a:buClr>
              <a:buSzPts val="1400"/>
              <a:buFont typeface="Comic Sans MS"/>
              <a:buAutoNum type="arabicPeriod"/>
            </a:pPr>
            <a:r>
              <a:rPr b="1" lang="fr">
                <a:solidFill>
                  <a:srgbClr val="15BD15"/>
                </a:solidFill>
                <a:latin typeface="Comic Sans MS"/>
                <a:ea typeface="Comic Sans MS"/>
                <a:cs typeface="Comic Sans MS"/>
                <a:sym typeface="Comic Sans MS"/>
              </a:rPr>
              <a:t>Car insurances</a:t>
            </a:r>
            <a:endParaRPr b="1">
              <a:solidFill>
                <a:srgbClr val="15BD15"/>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9900FF"/>
              </a:buClr>
              <a:buSzPts val="1400"/>
              <a:buFont typeface="Comic Sans MS"/>
              <a:buAutoNum type="arabicPeriod"/>
            </a:pPr>
            <a:r>
              <a:rPr b="1" lang="fr">
                <a:solidFill>
                  <a:srgbClr val="9900FF"/>
                </a:solidFill>
                <a:latin typeface="Comic Sans MS"/>
                <a:ea typeface="Comic Sans MS"/>
                <a:cs typeface="Comic Sans MS"/>
                <a:sym typeface="Comic Sans MS"/>
              </a:rPr>
              <a:t>… And so much more!</a:t>
            </a:r>
            <a:endParaRPr b="1">
              <a:solidFill>
                <a:srgbClr val="9900FF"/>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lang="fr">
                <a:solidFill>
                  <a:schemeClr val="dk1"/>
                </a:solidFill>
                <a:latin typeface="Comic Sans MS"/>
                <a:ea typeface="Comic Sans MS"/>
                <a:cs typeface="Comic Sans MS"/>
                <a:sym typeface="Comic Sans MS"/>
              </a:rPr>
              <a:t>For a free consultation, please call </a:t>
            </a:r>
            <a:r>
              <a:rPr b="1" lang="fr">
                <a:solidFill>
                  <a:schemeClr val="dk1"/>
                </a:solidFill>
                <a:latin typeface="Comic Sans MS"/>
                <a:ea typeface="Comic Sans MS"/>
                <a:cs typeface="Comic Sans MS"/>
                <a:sym typeface="Comic Sans MS"/>
              </a:rPr>
              <a:t>00 35 024 125 125</a:t>
            </a:r>
            <a:endParaRPr b="1">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dk1"/>
              </a:solidFill>
              <a:latin typeface="Comic Sans MS"/>
              <a:ea typeface="Comic Sans MS"/>
              <a:cs typeface="Comic Sans MS"/>
              <a:sym typeface="Comic Sans MS"/>
            </a:endParaRPr>
          </a:p>
          <a:p>
            <a:pPr indent="0" lvl="0" marL="0" rtl="0" algn="l">
              <a:spcBef>
                <a:spcPts val="0"/>
              </a:spcBef>
              <a:spcAft>
                <a:spcPts val="0"/>
              </a:spcAft>
              <a:buNone/>
            </a:pPr>
            <a:r>
              <a:rPr b="1" lang="fr" sz="1600">
                <a:solidFill>
                  <a:srgbClr val="FF0000"/>
                </a:solidFill>
                <a:latin typeface="Comic Sans MS"/>
                <a:ea typeface="Comic Sans MS"/>
                <a:cs typeface="Comic Sans MS"/>
                <a:sym typeface="Comic Sans MS"/>
              </a:rPr>
              <a:t>!!! -&gt; Or click this button:</a:t>
            </a:r>
            <a:endParaRPr b="1" sz="1600">
              <a:solidFill>
                <a:srgbClr val="FF0000"/>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dk1"/>
              </a:solidFill>
              <a:latin typeface="Comic Sans MS"/>
              <a:ea typeface="Comic Sans MS"/>
              <a:cs typeface="Comic Sans MS"/>
              <a:sym typeface="Comic Sans MS"/>
            </a:endParaRPr>
          </a:p>
        </p:txBody>
      </p:sp>
      <p:sp>
        <p:nvSpPr>
          <p:cNvPr id="202" name="Google Shape;202;p30"/>
          <p:cNvSpPr txBox="1"/>
          <p:nvPr/>
        </p:nvSpPr>
        <p:spPr>
          <a:xfrm>
            <a:off x="724150" y="173600"/>
            <a:ext cx="2207100" cy="11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omic Sans MS"/>
              <a:ea typeface="Comic Sans MS"/>
              <a:cs typeface="Comic Sans MS"/>
              <a:sym typeface="Comic Sans MS"/>
            </a:endParaRPr>
          </a:p>
        </p:txBody>
      </p:sp>
      <p:sp>
        <p:nvSpPr>
          <p:cNvPr id="203" name="Google Shape;203;p30"/>
          <p:cNvSpPr/>
          <p:nvPr/>
        </p:nvSpPr>
        <p:spPr>
          <a:xfrm>
            <a:off x="576077" y="79375"/>
            <a:ext cx="2380752" cy="1810350"/>
          </a:xfrm>
          <a:prstGeom prst="irregularSeal2">
            <a:avLst/>
          </a:prstGeom>
          <a:solidFill>
            <a:srgbClr val="FF00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4" name="Google Shape;204;p30"/>
          <p:cNvSpPr txBox="1"/>
          <p:nvPr/>
        </p:nvSpPr>
        <p:spPr>
          <a:xfrm>
            <a:off x="1178750" y="571750"/>
            <a:ext cx="11754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rgbClr val="FFFF00"/>
                </a:solidFill>
                <a:latin typeface="Comic Sans MS"/>
                <a:ea typeface="Comic Sans MS"/>
                <a:cs typeface="Comic Sans MS"/>
                <a:sym typeface="Comic Sans MS"/>
              </a:rPr>
              <a:t>GET INSURED TODAY!</a:t>
            </a:r>
            <a:endParaRPr b="1" sz="1600">
              <a:solidFill>
                <a:srgbClr val="FFFF00"/>
              </a:solidFill>
              <a:latin typeface="Comic Sans MS"/>
              <a:ea typeface="Comic Sans MS"/>
              <a:cs typeface="Comic Sans MS"/>
              <a:sym typeface="Comic Sans MS"/>
            </a:endParaRPr>
          </a:p>
        </p:txBody>
      </p:sp>
      <p:sp>
        <p:nvSpPr>
          <p:cNvPr id="205" name="Google Shape;205;p30"/>
          <p:cNvSpPr txBox="1"/>
          <p:nvPr/>
        </p:nvSpPr>
        <p:spPr>
          <a:xfrm>
            <a:off x="3561275" y="173600"/>
            <a:ext cx="24156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rgbClr val="FF0000"/>
                </a:solidFill>
                <a:latin typeface="Calibri"/>
                <a:ea typeface="Calibri"/>
                <a:cs typeface="Calibri"/>
                <a:sym typeface="Calibri"/>
              </a:rPr>
              <a:t>LIMITED TIME OFFER!</a:t>
            </a:r>
            <a:endParaRPr b="1" sz="1600">
              <a:solidFill>
                <a:srgbClr val="FF0000"/>
              </a:solidFill>
              <a:latin typeface="Calibri"/>
              <a:ea typeface="Calibri"/>
              <a:cs typeface="Calibri"/>
              <a:sym typeface="Calibri"/>
            </a:endParaRPr>
          </a:p>
        </p:txBody>
      </p:sp>
      <p:sp>
        <p:nvSpPr>
          <p:cNvPr id="206" name="Google Shape;206;p30"/>
          <p:cNvSpPr txBox="1"/>
          <p:nvPr/>
        </p:nvSpPr>
        <p:spPr>
          <a:xfrm>
            <a:off x="3561275" y="2311350"/>
            <a:ext cx="4409400" cy="377100"/>
          </a:xfrm>
          <a:prstGeom prst="rect">
            <a:avLst/>
          </a:prstGeom>
          <a:solidFill>
            <a:srgbClr val="FF0000"/>
          </a:solidFill>
          <a:ln cap="flat" cmpd="sng" w="28575">
            <a:solidFill>
              <a:srgbClr val="FF99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300">
                <a:solidFill>
                  <a:srgbClr val="FFFF00"/>
                </a:solidFill>
                <a:latin typeface="Comic Sans MS"/>
                <a:ea typeface="Comic Sans MS"/>
                <a:cs typeface="Comic Sans MS"/>
                <a:sym typeface="Comic Sans MS"/>
              </a:rPr>
              <a:t>Global renowned insurer in all types of insurances:</a:t>
            </a:r>
            <a:endParaRPr b="1" sz="1300">
              <a:solidFill>
                <a:srgbClr val="FFFF00"/>
              </a:solidFill>
              <a:latin typeface="Comic Sans MS"/>
              <a:ea typeface="Comic Sans MS"/>
              <a:cs typeface="Comic Sans MS"/>
              <a:sym typeface="Comic Sans MS"/>
            </a:endParaRPr>
          </a:p>
          <a:p>
            <a:pPr indent="0" lvl="0" marL="0" rtl="0" algn="l">
              <a:spcBef>
                <a:spcPts val="0"/>
              </a:spcBef>
              <a:spcAft>
                <a:spcPts val="0"/>
              </a:spcAft>
              <a:buNone/>
            </a:pPr>
            <a:r>
              <a:t/>
            </a:r>
            <a:endParaRPr sz="1300">
              <a:solidFill>
                <a:srgbClr val="FFFF00"/>
              </a:solidFill>
              <a:highlight>
                <a:srgbClr val="191919"/>
              </a:highlight>
              <a:latin typeface="Calibri"/>
              <a:ea typeface="Calibri"/>
              <a:cs typeface="Calibri"/>
              <a:sym typeface="Calibri"/>
            </a:endParaRPr>
          </a:p>
        </p:txBody>
      </p:sp>
      <p:pic>
        <p:nvPicPr>
          <p:cNvPr id="207" name="Google Shape;207;p30"/>
          <p:cNvPicPr preferRelativeResize="0"/>
          <p:nvPr/>
        </p:nvPicPr>
        <p:blipFill>
          <a:blip r:embed="rId5">
            <a:alphaModFix/>
          </a:blip>
          <a:stretch>
            <a:fillRect/>
          </a:stretch>
        </p:blipFill>
        <p:spPr>
          <a:xfrm>
            <a:off x="7605565" y="1122075"/>
            <a:ext cx="1475710" cy="1116000"/>
          </a:xfrm>
          <a:prstGeom prst="rect">
            <a:avLst/>
          </a:prstGeom>
          <a:noFill/>
          <a:ln>
            <a:noFill/>
          </a:ln>
        </p:spPr>
      </p:pic>
      <p:pic>
        <p:nvPicPr>
          <p:cNvPr id="208" name="Google Shape;208;p30"/>
          <p:cNvPicPr preferRelativeResize="0"/>
          <p:nvPr/>
        </p:nvPicPr>
        <p:blipFill>
          <a:blip r:embed="rId6">
            <a:alphaModFix/>
          </a:blip>
          <a:stretch>
            <a:fillRect/>
          </a:stretch>
        </p:blipFill>
        <p:spPr>
          <a:xfrm>
            <a:off x="1116688" y="3099975"/>
            <a:ext cx="1422025" cy="1924475"/>
          </a:xfrm>
          <a:prstGeom prst="rect">
            <a:avLst/>
          </a:prstGeom>
          <a:noFill/>
          <a:ln>
            <a:noFill/>
          </a:ln>
        </p:spPr>
      </p:pic>
      <p:sp>
        <p:nvSpPr>
          <p:cNvPr id="209" name="Google Shape;209;p30"/>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00"/>
        </a:solidFill>
      </p:bgPr>
    </p:bg>
    <p:spTree>
      <p:nvGrpSpPr>
        <p:cNvPr id="213" name="Shape 213"/>
        <p:cNvGrpSpPr/>
        <p:nvPr/>
      </p:nvGrpSpPr>
      <p:grpSpPr>
        <a:xfrm>
          <a:off x="0" y="0"/>
          <a:ext cx="0" cy="0"/>
          <a:chOff x="0" y="0"/>
          <a:chExt cx="0" cy="0"/>
        </a:xfrm>
      </p:grpSpPr>
      <p:pic>
        <p:nvPicPr>
          <p:cNvPr id="214" name="Google Shape;214;p31"/>
          <p:cNvPicPr preferRelativeResize="0"/>
          <p:nvPr/>
        </p:nvPicPr>
        <p:blipFill>
          <a:blip r:embed="rId3">
            <a:alphaModFix/>
          </a:blip>
          <a:stretch>
            <a:fillRect/>
          </a:stretch>
        </p:blipFill>
        <p:spPr>
          <a:xfrm>
            <a:off x="232950" y="31175"/>
            <a:ext cx="8451901" cy="3153125"/>
          </a:xfrm>
          <a:prstGeom prst="rect">
            <a:avLst/>
          </a:prstGeom>
          <a:noFill/>
          <a:ln cap="flat" cmpd="sng" w="9525">
            <a:solidFill>
              <a:schemeClr val="dk2"/>
            </a:solidFill>
            <a:prstDash val="solid"/>
            <a:round/>
            <a:headEnd len="sm" w="sm" type="none"/>
            <a:tailEnd len="sm" w="sm" type="none"/>
          </a:ln>
        </p:spPr>
      </p:pic>
      <p:sp>
        <p:nvSpPr>
          <p:cNvPr id="215" name="Google Shape;215;p31"/>
          <p:cNvSpPr txBox="1"/>
          <p:nvPr/>
        </p:nvSpPr>
        <p:spPr>
          <a:xfrm>
            <a:off x="1178750" y="2472550"/>
            <a:ext cx="5730000" cy="246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Calibri"/>
              <a:ea typeface="Calibri"/>
              <a:cs typeface="Calibri"/>
              <a:sym typeface="Calibri"/>
            </a:endParaRPr>
          </a:p>
          <a:p>
            <a:pPr indent="0" lvl="0" marL="0" rtl="0" algn="l">
              <a:spcBef>
                <a:spcPts val="0"/>
              </a:spcBef>
              <a:spcAft>
                <a:spcPts val="0"/>
              </a:spcAft>
              <a:buNone/>
            </a:pPr>
            <a:r>
              <a:t/>
            </a:r>
            <a:endParaRPr b="1">
              <a:solidFill>
                <a:schemeClr val="dk1"/>
              </a:solidFill>
              <a:latin typeface="Comic Sans MS"/>
              <a:ea typeface="Comic Sans MS"/>
              <a:cs typeface="Comic Sans MS"/>
              <a:sym typeface="Comic Sans MS"/>
            </a:endParaRPr>
          </a:p>
          <a:p>
            <a:pPr indent="0" lvl="0" marL="0" rtl="0" algn="l">
              <a:spcBef>
                <a:spcPts val="0"/>
              </a:spcBef>
              <a:spcAft>
                <a:spcPts val="0"/>
              </a:spcAft>
              <a:buNone/>
            </a:pPr>
            <a:r>
              <a:t/>
            </a:r>
            <a:endParaRPr b="1">
              <a:solidFill>
                <a:schemeClr val="dk1"/>
              </a:solidFill>
              <a:latin typeface="Comic Sans MS"/>
              <a:ea typeface="Comic Sans MS"/>
              <a:cs typeface="Comic Sans MS"/>
              <a:sym typeface="Comic Sans MS"/>
            </a:endParaRPr>
          </a:p>
          <a:p>
            <a:pPr indent="0" lvl="0" marL="457200" rtl="0" algn="l">
              <a:spcBef>
                <a:spcPts val="0"/>
              </a:spcBef>
              <a:spcAft>
                <a:spcPts val="0"/>
              </a:spcAft>
              <a:buNone/>
            </a:pPr>
            <a:r>
              <a:t/>
            </a:r>
            <a:endParaRPr>
              <a:solidFill>
                <a:srgbClr val="FF0000"/>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FF0000"/>
              </a:buClr>
              <a:buSzPts val="1400"/>
              <a:buFont typeface="Comic Sans MS"/>
              <a:buAutoNum type="arabicPeriod"/>
            </a:pPr>
            <a:r>
              <a:rPr b="1" lang="fr">
                <a:solidFill>
                  <a:srgbClr val="FF0000"/>
                </a:solidFill>
                <a:latin typeface="Comic Sans MS"/>
                <a:ea typeface="Comic Sans MS"/>
                <a:cs typeface="Comic Sans MS"/>
                <a:sym typeface="Comic Sans MS"/>
              </a:rPr>
              <a:t>Life insurances</a:t>
            </a:r>
            <a:endParaRPr b="1">
              <a:solidFill>
                <a:srgbClr val="FF0000"/>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0000FF"/>
              </a:buClr>
              <a:buSzPts val="1400"/>
              <a:buFont typeface="Comic Sans MS"/>
              <a:buAutoNum type="arabicPeriod"/>
            </a:pPr>
            <a:r>
              <a:rPr b="1" lang="fr">
                <a:solidFill>
                  <a:srgbClr val="0000FF"/>
                </a:solidFill>
                <a:latin typeface="Comic Sans MS"/>
                <a:ea typeface="Comic Sans MS"/>
                <a:cs typeface="Comic Sans MS"/>
                <a:sym typeface="Comic Sans MS"/>
              </a:rPr>
              <a:t>House insurances</a:t>
            </a:r>
            <a:endParaRPr b="1">
              <a:solidFill>
                <a:srgbClr val="0000FF"/>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15BD15"/>
              </a:buClr>
              <a:buSzPts val="1400"/>
              <a:buFont typeface="Comic Sans MS"/>
              <a:buAutoNum type="arabicPeriod"/>
            </a:pPr>
            <a:r>
              <a:rPr b="1" lang="fr">
                <a:solidFill>
                  <a:srgbClr val="15BD15"/>
                </a:solidFill>
                <a:latin typeface="Comic Sans MS"/>
                <a:ea typeface="Comic Sans MS"/>
                <a:cs typeface="Comic Sans MS"/>
                <a:sym typeface="Comic Sans MS"/>
              </a:rPr>
              <a:t>Car insurances</a:t>
            </a:r>
            <a:endParaRPr b="1">
              <a:solidFill>
                <a:srgbClr val="15BD15"/>
              </a:solidFill>
              <a:latin typeface="Comic Sans MS"/>
              <a:ea typeface="Comic Sans MS"/>
              <a:cs typeface="Comic Sans MS"/>
              <a:sym typeface="Comic Sans MS"/>
            </a:endParaRPr>
          </a:p>
          <a:p>
            <a:pPr indent="-317500" lvl="0" marL="457200" rtl="0" algn="l">
              <a:lnSpc>
                <a:spcPct val="115000"/>
              </a:lnSpc>
              <a:spcBef>
                <a:spcPts val="0"/>
              </a:spcBef>
              <a:spcAft>
                <a:spcPts val="0"/>
              </a:spcAft>
              <a:buClr>
                <a:srgbClr val="9900FF"/>
              </a:buClr>
              <a:buSzPts val="1400"/>
              <a:buFont typeface="Comic Sans MS"/>
              <a:buAutoNum type="arabicPeriod"/>
            </a:pPr>
            <a:r>
              <a:rPr b="1" lang="fr">
                <a:solidFill>
                  <a:srgbClr val="9900FF"/>
                </a:solidFill>
                <a:latin typeface="Comic Sans MS"/>
                <a:ea typeface="Comic Sans MS"/>
                <a:cs typeface="Comic Sans MS"/>
                <a:sym typeface="Comic Sans MS"/>
              </a:rPr>
              <a:t>… And so much more!</a:t>
            </a:r>
            <a:endParaRPr b="1">
              <a:solidFill>
                <a:srgbClr val="9900FF"/>
              </a:solidFill>
              <a:latin typeface="Comic Sans MS"/>
              <a:ea typeface="Comic Sans MS"/>
              <a:cs typeface="Comic Sans MS"/>
              <a:sym typeface="Comic Sans MS"/>
            </a:endParaRPr>
          </a:p>
          <a:p>
            <a:pPr indent="0" lvl="0" marL="0" rtl="0" algn="l">
              <a:spcBef>
                <a:spcPts val="0"/>
              </a:spcBef>
              <a:spcAft>
                <a:spcPts val="0"/>
              </a:spcAft>
              <a:buNone/>
            </a:pPr>
            <a:r>
              <a:rPr lang="fr">
                <a:solidFill>
                  <a:schemeClr val="dk1"/>
                </a:solidFill>
                <a:latin typeface="Comic Sans MS"/>
                <a:ea typeface="Comic Sans MS"/>
                <a:cs typeface="Comic Sans MS"/>
                <a:sym typeface="Comic Sans MS"/>
              </a:rPr>
              <a:t>For a free consultation, please call </a:t>
            </a:r>
            <a:r>
              <a:rPr b="1" lang="fr">
                <a:solidFill>
                  <a:schemeClr val="dk1"/>
                </a:solidFill>
                <a:latin typeface="Comic Sans MS"/>
                <a:ea typeface="Comic Sans MS"/>
                <a:cs typeface="Comic Sans MS"/>
                <a:sym typeface="Comic Sans MS"/>
              </a:rPr>
              <a:t>00 35 024 125 125</a:t>
            </a:r>
            <a:endParaRPr b="1">
              <a:solidFill>
                <a:schemeClr val="dk1"/>
              </a:solidFill>
              <a:latin typeface="Comic Sans MS"/>
              <a:ea typeface="Comic Sans MS"/>
              <a:cs typeface="Comic Sans MS"/>
              <a:sym typeface="Comic Sans MS"/>
            </a:endParaRPr>
          </a:p>
          <a:p>
            <a:pPr indent="457200" lvl="0" marL="1371600" rtl="0" algn="l">
              <a:spcBef>
                <a:spcPts val="0"/>
              </a:spcBef>
              <a:spcAft>
                <a:spcPts val="0"/>
              </a:spcAft>
              <a:buNone/>
            </a:pPr>
            <a:r>
              <a:rPr b="1" lang="fr" sz="1600">
                <a:solidFill>
                  <a:srgbClr val="FF0000"/>
                </a:solidFill>
                <a:latin typeface="Comic Sans MS"/>
                <a:ea typeface="Comic Sans MS"/>
                <a:cs typeface="Comic Sans MS"/>
                <a:sym typeface="Comic Sans MS"/>
              </a:rPr>
              <a:t>!!! -&gt; Or click this button:</a:t>
            </a:r>
            <a:endParaRPr b="1" sz="1600">
              <a:solidFill>
                <a:srgbClr val="FF0000"/>
              </a:solidFill>
              <a:latin typeface="Comic Sans MS"/>
              <a:ea typeface="Comic Sans MS"/>
              <a:cs typeface="Comic Sans MS"/>
              <a:sym typeface="Comic Sans MS"/>
            </a:endParaRPr>
          </a:p>
          <a:p>
            <a:pPr indent="0" lvl="0" marL="0" rtl="0" algn="l">
              <a:spcBef>
                <a:spcPts val="0"/>
              </a:spcBef>
              <a:spcAft>
                <a:spcPts val="0"/>
              </a:spcAft>
              <a:buNone/>
            </a:pPr>
            <a:r>
              <a:t/>
            </a:r>
            <a:endParaRPr>
              <a:solidFill>
                <a:schemeClr val="dk1"/>
              </a:solidFill>
              <a:latin typeface="Comic Sans MS"/>
              <a:ea typeface="Comic Sans MS"/>
              <a:cs typeface="Comic Sans MS"/>
              <a:sym typeface="Comic Sans MS"/>
            </a:endParaRPr>
          </a:p>
        </p:txBody>
      </p:sp>
      <p:sp>
        <p:nvSpPr>
          <p:cNvPr id="216" name="Google Shape;216;p31"/>
          <p:cNvSpPr txBox="1"/>
          <p:nvPr/>
        </p:nvSpPr>
        <p:spPr>
          <a:xfrm>
            <a:off x="724150" y="173600"/>
            <a:ext cx="2207100" cy="111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omic Sans MS"/>
              <a:ea typeface="Comic Sans MS"/>
              <a:cs typeface="Comic Sans MS"/>
              <a:sym typeface="Comic Sans MS"/>
            </a:endParaRPr>
          </a:p>
        </p:txBody>
      </p:sp>
      <p:sp>
        <p:nvSpPr>
          <p:cNvPr id="217" name="Google Shape;217;p31"/>
          <p:cNvSpPr/>
          <p:nvPr/>
        </p:nvSpPr>
        <p:spPr>
          <a:xfrm>
            <a:off x="576077" y="79375"/>
            <a:ext cx="2380752" cy="1810350"/>
          </a:xfrm>
          <a:prstGeom prst="irregularSeal2">
            <a:avLst/>
          </a:prstGeom>
          <a:solidFill>
            <a:srgbClr val="FF00FF"/>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18" name="Google Shape;218;p31"/>
          <p:cNvSpPr txBox="1"/>
          <p:nvPr/>
        </p:nvSpPr>
        <p:spPr>
          <a:xfrm>
            <a:off x="1178750" y="571750"/>
            <a:ext cx="1175400" cy="8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rgbClr val="FFFF00"/>
                </a:solidFill>
                <a:latin typeface="Comic Sans MS"/>
                <a:ea typeface="Comic Sans MS"/>
                <a:cs typeface="Comic Sans MS"/>
                <a:sym typeface="Comic Sans MS"/>
              </a:rPr>
              <a:t>GET INSURED TODAY!</a:t>
            </a:r>
            <a:endParaRPr b="1" sz="1600">
              <a:solidFill>
                <a:srgbClr val="FFFF00"/>
              </a:solidFill>
              <a:latin typeface="Comic Sans MS"/>
              <a:ea typeface="Comic Sans MS"/>
              <a:cs typeface="Comic Sans MS"/>
              <a:sym typeface="Comic Sans MS"/>
            </a:endParaRPr>
          </a:p>
        </p:txBody>
      </p:sp>
      <p:sp>
        <p:nvSpPr>
          <p:cNvPr id="219" name="Google Shape;219;p31"/>
          <p:cNvSpPr txBox="1"/>
          <p:nvPr/>
        </p:nvSpPr>
        <p:spPr>
          <a:xfrm>
            <a:off x="3561275" y="173600"/>
            <a:ext cx="2415600" cy="3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1600">
                <a:solidFill>
                  <a:srgbClr val="FF0000"/>
                </a:solidFill>
                <a:latin typeface="Calibri"/>
                <a:ea typeface="Calibri"/>
                <a:cs typeface="Calibri"/>
                <a:sym typeface="Calibri"/>
              </a:rPr>
              <a:t>LIMITED TIME OFFER!</a:t>
            </a:r>
            <a:endParaRPr b="1" sz="1600">
              <a:solidFill>
                <a:srgbClr val="FF0000"/>
              </a:solidFill>
              <a:latin typeface="Calibri"/>
              <a:ea typeface="Calibri"/>
              <a:cs typeface="Calibri"/>
              <a:sym typeface="Calibri"/>
            </a:endParaRPr>
          </a:p>
        </p:txBody>
      </p:sp>
      <p:sp>
        <p:nvSpPr>
          <p:cNvPr id="220" name="Google Shape;220;p31"/>
          <p:cNvSpPr txBox="1"/>
          <p:nvPr/>
        </p:nvSpPr>
        <p:spPr>
          <a:xfrm rot="-600194">
            <a:off x="854115" y="2653428"/>
            <a:ext cx="4409229" cy="376819"/>
          </a:xfrm>
          <a:prstGeom prst="rect">
            <a:avLst/>
          </a:prstGeom>
          <a:solidFill>
            <a:srgbClr val="FF0000"/>
          </a:solidFill>
          <a:ln cap="flat" cmpd="sng" w="28575">
            <a:solidFill>
              <a:srgbClr val="FF9900"/>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300">
                <a:solidFill>
                  <a:srgbClr val="FFFF00"/>
                </a:solidFill>
                <a:latin typeface="Comic Sans MS"/>
                <a:ea typeface="Comic Sans MS"/>
                <a:cs typeface="Comic Sans MS"/>
                <a:sym typeface="Comic Sans MS"/>
              </a:rPr>
              <a:t>Global renowned insurer in all types of insurances:</a:t>
            </a:r>
            <a:endParaRPr b="1" sz="1300">
              <a:solidFill>
                <a:srgbClr val="FFFF00"/>
              </a:solidFill>
              <a:latin typeface="Comic Sans MS"/>
              <a:ea typeface="Comic Sans MS"/>
              <a:cs typeface="Comic Sans MS"/>
              <a:sym typeface="Comic Sans MS"/>
            </a:endParaRPr>
          </a:p>
          <a:p>
            <a:pPr indent="0" lvl="0" marL="0" rtl="0" algn="l">
              <a:spcBef>
                <a:spcPts val="0"/>
              </a:spcBef>
              <a:spcAft>
                <a:spcPts val="0"/>
              </a:spcAft>
              <a:buNone/>
            </a:pPr>
            <a:r>
              <a:t/>
            </a:r>
            <a:endParaRPr sz="1300">
              <a:solidFill>
                <a:srgbClr val="FFFF00"/>
              </a:solidFill>
              <a:highlight>
                <a:srgbClr val="191919"/>
              </a:highlight>
              <a:latin typeface="Calibri"/>
              <a:ea typeface="Calibri"/>
              <a:cs typeface="Calibri"/>
              <a:sym typeface="Calibri"/>
            </a:endParaRPr>
          </a:p>
        </p:txBody>
      </p:sp>
      <p:pic>
        <p:nvPicPr>
          <p:cNvPr id="221" name="Google Shape;221;p31"/>
          <p:cNvPicPr preferRelativeResize="0"/>
          <p:nvPr/>
        </p:nvPicPr>
        <p:blipFill>
          <a:blip r:embed="rId4">
            <a:alphaModFix/>
          </a:blip>
          <a:stretch>
            <a:fillRect/>
          </a:stretch>
        </p:blipFill>
        <p:spPr>
          <a:xfrm>
            <a:off x="5609715" y="1608150"/>
            <a:ext cx="1475710" cy="1116000"/>
          </a:xfrm>
          <a:prstGeom prst="rect">
            <a:avLst/>
          </a:prstGeom>
          <a:noFill/>
          <a:ln>
            <a:noFill/>
          </a:ln>
        </p:spPr>
      </p:pic>
      <p:sp>
        <p:nvSpPr>
          <p:cNvPr id="222" name="Google Shape;222;p31"/>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pic>
        <p:nvPicPr>
          <p:cNvPr id="223" name="Google Shape;223;p31"/>
          <p:cNvPicPr preferRelativeResize="0"/>
          <p:nvPr/>
        </p:nvPicPr>
        <p:blipFill>
          <a:blip r:embed="rId5">
            <a:alphaModFix/>
          </a:blip>
          <a:stretch>
            <a:fillRect/>
          </a:stretch>
        </p:blipFill>
        <p:spPr>
          <a:xfrm>
            <a:off x="6154550" y="2013775"/>
            <a:ext cx="2939301" cy="2896626"/>
          </a:xfrm>
          <a:prstGeom prst="rect">
            <a:avLst/>
          </a:prstGeom>
          <a:noFill/>
          <a:ln>
            <a:noFill/>
          </a:ln>
        </p:spPr>
      </p:pic>
      <p:pic>
        <p:nvPicPr>
          <p:cNvPr id="224" name="Google Shape;224;p31"/>
          <p:cNvPicPr preferRelativeResize="0"/>
          <p:nvPr/>
        </p:nvPicPr>
        <p:blipFill>
          <a:blip r:embed="rId6">
            <a:alphaModFix/>
          </a:blip>
          <a:stretch>
            <a:fillRect/>
          </a:stretch>
        </p:blipFill>
        <p:spPr>
          <a:xfrm>
            <a:off x="6288050" y="4207050"/>
            <a:ext cx="2063775" cy="825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2"/>
          <p:cNvPicPr preferRelativeResize="0"/>
          <p:nvPr/>
        </p:nvPicPr>
        <p:blipFill>
          <a:blip r:embed="rId3">
            <a:alphaModFix/>
          </a:blip>
          <a:stretch>
            <a:fillRect/>
          </a:stretch>
        </p:blipFill>
        <p:spPr>
          <a:xfrm>
            <a:off x="158100" y="-24800"/>
            <a:ext cx="8675651" cy="5600200"/>
          </a:xfrm>
          <a:prstGeom prst="rect">
            <a:avLst/>
          </a:prstGeom>
          <a:noFill/>
          <a:ln>
            <a:noFill/>
          </a:ln>
        </p:spPr>
      </p:pic>
      <p:sp>
        <p:nvSpPr>
          <p:cNvPr id="230" name="Google Shape;230;p32"/>
          <p:cNvSpPr txBox="1"/>
          <p:nvPr/>
        </p:nvSpPr>
        <p:spPr>
          <a:xfrm>
            <a:off x="957250" y="927500"/>
            <a:ext cx="3407400" cy="1041600"/>
          </a:xfrm>
          <a:prstGeom prst="rect">
            <a:avLst/>
          </a:prstGeom>
          <a:solidFill>
            <a:srgbClr val="BFBAC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2600">
                <a:solidFill>
                  <a:srgbClr val="24366F"/>
                </a:solidFill>
                <a:latin typeface="Playfair Display"/>
                <a:ea typeface="Playfair Display"/>
                <a:cs typeface="Playfair Display"/>
                <a:sym typeface="Playfair Display"/>
              </a:rPr>
              <a:t>Welcome to Vanguard Insurance Inc.</a:t>
            </a:r>
            <a:endParaRPr sz="2600">
              <a:solidFill>
                <a:srgbClr val="24366F"/>
              </a:solidFill>
              <a:latin typeface="Playfair Display"/>
              <a:ea typeface="Playfair Display"/>
              <a:cs typeface="Playfair Display"/>
              <a:sym typeface="Playfair Display"/>
            </a:endParaRPr>
          </a:p>
        </p:txBody>
      </p:sp>
      <p:sp>
        <p:nvSpPr>
          <p:cNvPr id="231" name="Google Shape;231;p32"/>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3"/>
          <p:cNvPicPr preferRelativeResize="0"/>
          <p:nvPr/>
        </p:nvPicPr>
        <p:blipFill rotWithShape="1">
          <a:blip r:embed="rId3">
            <a:alphaModFix amt="25000"/>
          </a:blip>
          <a:srcRect b="0" l="0" r="26237" t="0"/>
          <a:stretch/>
        </p:blipFill>
        <p:spPr>
          <a:xfrm>
            <a:off x="4263150" y="-11625"/>
            <a:ext cx="4932675" cy="5166748"/>
          </a:xfrm>
          <a:prstGeom prst="rect">
            <a:avLst/>
          </a:prstGeom>
          <a:noFill/>
          <a:ln>
            <a:noFill/>
          </a:ln>
        </p:spPr>
      </p:pic>
      <p:grpSp>
        <p:nvGrpSpPr>
          <p:cNvPr id="237" name="Google Shape;237;p33"/>
          <p:cNvGrpSpPr/>
          <p:nvPr/>
        </p:nvGrpSpPr>
        <p:grpSpPr>
          <a:xfrm rot="5400000">
            <a:off x="632191" y="-607829"/>
            <a:ext cx="1180328" cy="1890289"/>
            <a:chOff x="0" y="-38100"/>
            <a:chExt cx="1033200" cy="836115"/>
          </a:xfrm>
        </p:grpSpPr>
        <p:sp>
          <p:nvSpPr>
            <p:cNvPr id="238" name="Google Shape;238;p33"/>
            <p:cNvSpPr/>
            <p:nvPr/>
          </p:nvSpPr>
          <p:spPr>
            <a:xfrm>
              <a:off x="0" y="0"/>
              <a:ext cx="1033075" cy="798015"/>
            </a:xfrm>
            <a:custGeom>
              <a:rect b="b" l="l" r="r" t="t"/>
              <a:pathLst>
                <a:path extrusionOk="0" h="798015" w="1033075">
                  <a:moveTo>
                    <a:pt x="0" y="0"/>
                  </a:moveTo>
                  <a:lnTo>
                    <a:pt x="1033075" y="0"/>
                  </a:lnTo>
                  <a:lnTo>
                    <a:pt x="1033075" y="798015"/>
                  </a:lnTo>
                  <a:lnTo>
                    <a:pt x="0" y="798015"/>
                  </a:lnTo>
                  <a:close/>
                </a:path>
              </a:pathLst>
            </a:custGeom>
            <a:solidFill>
              <a:srgbClr val="E6E6E6"/>
            </a:solidFill>
            <a:ln>
              <a:noFill/>
            </a:ln>
          </p:spPr>
        </p:sp>
        <p:sp>
          <p:nvSpPr>
            <p:cNvPr id="239" name="Google Shape;239;p33"/>
            <p:cNvSpPr txBox="1"/>
            <p:nvPr/>
          </p:nvSpPr>
          <p:spPr>
            <a:xfrm>
              <a:off x="0" y="-38100"/>
              <a:ext cx="1033200" cy="836100"/>
            </a:xfrm>
            <a:prstGeom prst="rect">
              <a:avLst/>
            </a:prstGeom>
            <a:noFill/>
            <a:ln>
              <a:noFill/>
            </a:ln>
          </p:spPr>
          <p:txBody>
            <a:bodyPr anchorCtr="0" anchor="ctr" bIns="25400" lIns="25400" spcFirstLastPara="1" rIns="25400" wrap="square" tIns="25400">
              <a:noAutofit/>
            </a:bodyPr>
            <a:lstStyle/>
            <a:p>
              <a:pPr indent="0" lvl="0" marL="0" marR="0" rtl="0" algn="ctr">
                <a:lnSpc>
                  <a:spcPct val="1477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40" name="Google Shape;240;p33"/>
          <p:cNvSpPr txBox="1"/>
          <p:nvPr/>
        </p:nvSpPr>
        <p:spPr>
          <a:xfrm>
            <a:off x="4617871" y="475552"/>
            <a:ext cx="4011900" cy="107700"/>
          </a:xfrm>
          <a:prstGeom prst="rect">
            <a:avLst/>
          </a:prstGeom>
          <a:noFill/>
          <a:ln>
            <a:noFill/>
          </a:ln>
        </p:spPr>
        <p:txBody>
          <a:bodyPr anchorCtr="0" anchor="t" bIns="0" lIns="0" spcFirstLastPara="1" rIns="0" wrap="square" tIns="0">
            <a:spAutoFit/>
          </a:bodyPr>
          <a:lstStyle/>
          <a:p>
            <a:pPr indent="0" lvl="0" marL="0" marR="0" rtl="0" algn="l">
              <a:lnSpc>
                <a:spcPct val="169000"/>
              </a:lnSpc>
              <a:spcBef>
                <a:spcPts val="0"/>
              </a:spcBef>
              <a:spcAft>
                <a:spcPts val="0"/>
              </a:spcAft>
              <a:buNone/>
            </a:pPr>
            <a:r>
              <a:t/>
            </a:r>
            <a:endParaRPr sz="700"/>
          </a:p>
        </p:txBody>
      </p:sp>
      <p:sp>
        <p:nvSpPr>
          <p:cNvPr id="241" name="Google Shape;241;p33"/>
          <p:cNvSpPr txBox="1"/>
          <p:nvPr/>
        </p:nvSpPr>
        <p:spPr>
          <a:xfrm>
            <a:off x="514350" y="305675"/>
            <a:ext cx="4852500" cy="492600"/>
          </a:xfrm>
          <a:prstGeom prst="rect">
            <a:avLst/>
          </a:prstGeom>
          <a:noFill/>
          <a:ln>
            <a:noFill/>
          </a:ln>
        </p:spPr>
        <p:txBody>
          <a:bodyPr anchorCtr="0" anchor="t" bIns="0" lIns="0" spcFirstLastPara="1" rIns="0" wrap="square" tIns="0">
            <a:spAutoFit/>
          </a:bodyPr>
          <a:lstStyle/>
          <a:p>
            <a:pPr indent="0" lvl="0" marL="0" marR="0" rtl="0" algn="l">
              <a:lnSpc>
                <a:spcPct val="140006"/>
              </a:lnSpc>
              <a:spcBef>
                <a:spcPts val="0"/>
              </a:spcBef>
              <a:spcAft>
                <a:spcPts val="0"/>
              </a:spcAft>
              <a:buNone/>
            </a:pPr>
            <a:r>
              <a:rPr b="1" lang="fr" sz="3200">
                <a:solidFill>
                  <a:srgbClr val="BB1808"/>
                </a:solidFill>
                <a:latin typeface="Playfair Display"/>
                <a:ea typeface="Playfair Display"/>
                <a:cs typeface="Playfair Display"/>
                <a:sym typeface="Playfair Display"/>
              </a:rPr>
              <a:t>Preliminary Analysis</a:t>
            </a:r>
            <a:endParaRPr sz="700">
              <a:solidFill>
                <a:srgbClr val="BB1808"/>
              </a:solidFill>
            </a:endParaRPr>
          </a:p>
        </p:txBody>
      </p:sp>
      <p:sp>
        <p:nvSpPr>
          <p:cNvPr id="242" name="Google Shape;242;p33"/>
          <p:cNvSpPr txBox="1"/>
          <p:nvPr/>
        </p:nvSpPr>
        <p:spPr>
          <a:xfrm>
            <a:off x="514350" y="1145750"/>
            <a:ext cx="5264100" cy="35565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1"/>
              </a:buClr>
              <a:buSzPts val="1600"/>
              <a:buFont typeface="Lora"/>
              <a:buAutoNum type="arabicPeriod"/>
            </a:pPr>
            <a:r>
              <a:rPr lang="fr" sz="1600">
                <a:solidFill>
                  <a:schemeClr val="dk1"/>
                </a:solidFill>
                <a:latin typeface="Lora"/>
                <a:ea typeface="Lora"/>
                <a:cs typeface="Lora"/>
                <a:sym typeface="Lora"/>
              </a:rPr>
              <a:t>Group comparison: are they weighted equally?</a:t>
            </a:r>
            <a:endParaRPr sz="1600">
              <a:solidFill>
                <a:schemeClr val="dk1"/>
              </a:solidFill>
              <a:latin typeface="Lora"/>
              <a:ea typeface="Lora"/>
              <a:cs typeface="Lora"/>
              <a:sym typeface="Lora"/>
            </a:endParaRPr>
          </a:p>
          <a:p>
            <a:pPr indent="-330200" lvl="0" marL="457200" rtl="0" algn="l">
              <a:lnSpc>
                <a:spcPct val="200000"/>
              </a:lnSpc>
              <a:spcBef>
                <a:spcPts val="0"/>
              </a:spcBef>
              <a:spcAft>
                <a:spcPts val="0"/>
              </a:spcAft>
              <a:buClr>
                <a:schemeClr val="dk1"/>
              </a:buClr>
              <a:buSzPts val="1600"/>
              <a:buFont typeface="Lora"/>
              <a:buAutoNum type="arabicPeriod"/>
            </a:pPr>
            <a:r>
              <a:rPr lang="fr" sz="1600">
                <a:solidFill>
                  <a:schemeClr val="dk1"/>
                </a:solidFill>
                <a:latin typeface="Lora"/>
                <a:ea typeface="Lora"/>
                <a:cs typeface="Lora"/>
                <a:sym typeface="Lora"/>
              </a:rPr>
              <a:t>Exploring data: what is available?</a:t>
            </a:r>
            <a:endParaRPr sz="1600">
              <a:solidFill>
                <a:schemeClr val="dk1"/>
              </a:solidFill>
              <a:latin typeface="Lora"/>
              <a:ea typeface="Lora"/>
              <a:cs typeface="Lora"/>
              <a:sym typeface="Lora"/>
            </a:endParaRPr>
          </a:p>
          <a:p>
            <a:pPr indent="-330200" lvl="0" marL="457200" rtl="0" algn="l">
              <a:lnSpc>
                <a:spcPct val="200000"/>
              </a:lnSpc>
              <a:spcBef>
                <a:spcPts val="0"/>
              </a:spcBef>
              <a:spcAft>
                <a:spcPts val="0"/>
              </a:spcAft>
              <a:buClr>
                <a:schemeClr val="dk1"/>
              </a:buClr>
              <a:buSzPts val="1600"/>
              <a:buFont typeface="Lora"/>
              <a:buAutoNum type="arabicPeriod"/>
            </a:pPr>
            <a:r>
              <a:rPr lang="fr" sz="1600">
                <a:solidFill>
                  <a:schemeClr val="dk1"/>
                </a:solidFill>
                <a:latin typeface="Lora"/>
                <a:ea typeface="Lora"/>
                <a:cs typeface="Lora"/>
                <a:sym typeface="Lora"/>
              </a:rPr>
              <a:t>Data cleaning : outliers suppression</a:t>
            </a:r>
            <a:endParaRPr sz="1600">
              <a:solidFill>
                <a:schemeClr val="dk1"/>
              </a:solidFill>
              <a:latin typeface="Lora"/>
              <a:ea typeface="Lora"/>
              <a:cs typeface="Lora"/>
              <a:sym typeface="Lora"/>
            </a:endParaRPr>
          </a:p>
          <a:p>
            <a:pPr indent="-330200" lvl="0" marL="457200" rtl="0" algn="l">
              <a:lnSpc>
                <a:spcPct val="200000"/>
              </a:lnSpc>
              <a:spcBef>
                <a:spcPts val="0"/>
              </a:spcBef>
              <a:spcAft>
                <a:spcPts val="0"/>
              </a:spcAft>
              <a:buClr>
                <a:schemeClr val="dk1"/>
              </a:buClr>
              <a:buSzPts val="1600"/>
              <a:buFont typeface="Lora"/>
              <a:buAutoNum type="arabicPeriod"/>
            </a:pPr>
            <a:r>
              <a:rPr lang="fr" sz="1600">
                <a:solidFill>
                  <a:schemeClr val="dk1"/>
                </a:solidFill>
                <a:latin typeface="Lora"/>
                <a:ea typeface="Lora"/>
                <a:cs typeface="Lora"/>
                <a:sym typeface="Lora"/>
              </a:rPr>
              <a:t>Defining KPIs:</a:t>
            </a:r>
            <a:endParaRPr sz="1600">
              <a:solidFill>
                <a:schemeClr val="dk1"/>
              </a:solidFill>
              <a:latin typeface="Lora"/>
              <a:ea typeface="Lora"/>
              <a:cs typeface="Lora"/>
              <a:sym typeface="Lora"/>
            </a:endParaRPr>
          </a:p>
          <a:p>
            <a:pPr indent="-298450" lvl="1" marL="914400" rtl="0" algn="l">
              <a:lnSpc>
                <a:spcPct val="200000"/>
              </a:lnSpc>
              <a:spcBef>
                <a:spcPts val="0"/>
              </a:spcBef>
              <a:spcAft>
                <a:spcPts val="0"/>
              </a:spcAft>
              <a:buClr>
                <a:schemeClr val="dk1"/>
              </a:buClr>
              <a:buSzPts val="1100"/>
              <a:buFont typeface="Lora"/>
              <a:buAutoNum type="alphaLcPeriod"/>
            </a:pPr>
            <a:r>
              <a:rPr lang="fr" sz="1100">
                <a:solidFill>
                  <a:schemeClr val="dk1"/>
                </a:solidFill>
                <a:latin typeface="Lora"/>
                <a:ea typeface="Lora"/>
                <a:cs typeface="Lora"/>
                <a:sym typeface="Lora"/>
              </a:rPr>
              <a:t>Time-related</a:t>
            </a:r>
            <a:endParaRPr sz="1100">
              <a:solidFill>
                <a:schemeClr val="dk1"/>
              </a:solidFill>
              <a:latin typeface="Lora"/>
              <a:ea typeface="Lora"/>
              <a:cs typeface="Lora"/>
              <a:sym typeface="Lora"/>
            </a:endParaRPr>
          </a:p>
          <a:p>
            <a:pPr indent="-298450" lvl="1" marL="914400" rtl="0" algn="l">
              <a:lnSpc>
                <a:spcPct val="200000"/>
              </a:lnSpc>
              <a:spcBef>
                <a:spcPts val="0"/>
              </a:spcBef>
              <a:spcAft>
                <a:spcPts val="0"/>
              </a:spcAft>
              <a:buClr>
                <a:schemeClr val="dk1"/>
              </a:buClr>
              <a:buSzPts val="1100"/>
              <a:buFont typeface="Lora"/>
              <a:buAutoNum type="alphaLcPeriod"/>
            </a:pPr>
            <a:r>
              <a:rPr lang="fr" sz="1100">
                <a:solidFill>
                  <a:schemeClr val="dk1"/>
                </a:solidFill>
                <a:latin typeface="Lora"/>
                <a:ea typeface="Lora"/>
                <a:cs typeface="Lora"/>
                <a:sym typeface="Lora"/>
              </a:rPr>
              <a:t>Count-related</a:t>
            </a:r>
            <a:endParaRPr sz="1100">
              <a:solidFill>
                <a:schemeClr val="dk1"/>
              </a:solidFill>
              <a:latin typeface="Lora"/>
              <a:ea typeface="Lora"/>
              <a:cs typeface="Lora"/>
              <a:sym typeface="Lora"/>
            </a:endParaRPr>
          </a:p>
          <a:p>
            <a:pPr indent="-298450" lvl="1" marL="914400" rtl="0" algn="l">
              <a:lnSpc>
                <a:spcPct val="200000"/>
              </a:lnSpc>
              <a:spcBef>
                <a:spcPts val="0"/>
              </a:spcBef>
              <a:spcAft>
                <a:spcPts val="0"/>
              </a:spcAft>
              <a:buClr>
                <a:schemeClr val="dk1"/>
              </a:buClr>
              <a:buSzPts val="1100"/>
              <a:buFont typeface="Lora"/>
              <a:buAutoNum type="alphaLcPeriod"/>
            </a:pPr>
            <a:r>
              <a:rPr lang="fr" sz="1100">
                <a:solidFill>
                  <a:schemeClr val="dk1"/>
                </a:solidFill>
                <a:latin typeface="Lora"/>
                <a:ea typeface="Lora"/>
                <a:cs typeface="Lora"/>
                <a:sym typeface="Lora"/>
              </a:rPr>
              <a:t>Age-related</a:t>
            </a:r>
            <a:endParaRPr sz="1100">
              <a:solidFill>
                <a:schemeClr val="dk1"/>
              </a:solidFill>
              <a:latin typeface="Lora"/>
              <a:ea typeface="Lora"/>
              <a:cs typeface="Lora"/>
              <a:sym typeface="Lora"/>
            </a:endParaRPr>
          </a:p>
          <a:p>
            <a:pPr indent="-298450" lvl="1" marL="914400" rtl="0" algn="l">
              <a:lnSpc>
                <a:spcPct val="200000"/>
              </a:lnSpc>
              <a:spcBef>
                <a:spcPts val="0"/>
              </a:spcBef>
              <a:spcAft>
                <a:spcPts val="0"/>
              </a:spcAft>
              <a:buClr>
                <a:schemeClr val="dk1"/>
              </a:buClr>
              <a:buSzPts val="1100"/>
              <a:buFont typeface="Lora"/>
              <a:buAutoNum type="alphaLcPeriod"/>
            </a:pPr>
            <a:r>
              <a:rPr lang="fr" sz="1100">
                <a:solidFill>
                  <a:schemeClr val="dk1"/>
                </a:solidFill>
                <a:latin typeface="Lora"/>
                <a:ea typeface="Lora"/>
                <a:cs typeface="Lora"/>
                <a:sym typeface="Lora"/>
              </a:rPr>
              <a:t>Error definition = return to previous step, i.e. “back step”</a:t>
            </a:r>
            <a:endParaRPr sz="1100">
              <a:solidFill>
                <a:schemeClr val="dk1"/>
              </a:solidFill>
              <a:latin typeface="Lora"/>
              <a:ea typeface="Lora"/>
              <a:cs typeface="Lora"/>
              <a:sym typeface="Lora"/>
            </a:endParaRPr>
          </a:p>
          <a:p>
            <a:pPr indent="0" lvl="0" marL="914400" rtl="0" algn="l">
              <a:lnSpc>
                <a:spcPct val="150000"/>
              </a:lnSpc>
              <a:spcBef>
                <a:spcPts val="0"/>
              </a:spcBef>
              <a:spcAft>
                <a:spcPts val="0"/>
              </a:spcAft>
              <a:buNone/>
            </a:pPr>
            <a:r>
              <a:t/>
            </a:r>
            <a:endParaRPr sz="1100">
              <a:solidFill>
                <a:schemeClr val="dk1"/>
              </a:solidFill>
              <a:latin typeface="Lora"/>
              <a:ea typeface="Lora"/>
              <a:cs typeface="Lora"/>
              <a:sym typeface="Lora"/>
            </a:endParaRPr>
          </a:p>
          <a:p>
            <a:pPr indent="0" lvl="0" marL="914400" rtl="0" algn="l">
              <a:lnSpc>
                <a:spcPct val="150000"/>
              </a:lnSpc>
              <a:spcBef>
                <a:spcPts val="0"/>
              </a:spcBef>
              <a:spcAft>
                <a:spcPts val="0"/>
              </a:spcAft>
              <a:buNone/>
            </a:pPr>
            <a:r>
              <a:t/>
            </a:r>
            <a:endParaRPr sz="1100">
              <a:solidFill>
                <a:schemeClr val="dk1"/>
              </a:solidFill>
              <a:latin typeface="Lora"/>
              <a:ea typeface="Lora"/>
              <a:cs typeface="Lora"/>
              <a:sym typeface="Lora"/>
            </a:endParaRPr>
          </a:p>
        </p:txBody>
      </p:sp>
      <p:sp>
        <p:nvSpPr>
          <p:cNvPr id="243" name="Google Shape;243;p33"/>
          <p:cNvSpPr txBox="1"/>
          <p:nvPr/>
        </p:nvSpPr>
        <p:spPr>
          <a:xfrm>
            <a:off x="25" y="4748150"/>
            <a:ext cx="813300" cy="3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600">
                <a:solidFill>
                  <a:schemeClr val="dk1"/>
                </a:solidFill>
                <a:latin typeface="Lexend SemiBold"/>
                <a:ea typeface="Lexend SemiBold"/>
                <a:cs typeface="Lexend SemiBold"/>
                <a:sym typeface="Lexend SemiBold"/>
              </a:rPr>
              <a:t>M-TV</a:t>
            </a:r>
            <a:endParaRPr sz="1600">
              <a:solidFill>
                <a:schemeClr val="dk1"/>
              </a:solidFill>
              <a:latin typeface="Lexend SemiBold"/>
              <a:ea typeface="Lexend SemiBold"/>
              <a:cs typeface="Lexend SemiBold"/>
              <a:sym typeface="Lexen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